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5" r:id="rId3"/>
    <p:sldId id="362" r:id="rId4"/>
    <p:sldId id="364" r:id="rId5"/>
    <p:sldId id="365" r:id="rId6"/>
    <p:sldId id="366" r:id="rId7"/>
    <p:sldId id="363" r:id="rId8"/>
    <p:sldId id="367" r:id="rId9"/>
    <p:sldId id="360" r:id="rId10"/>
    <p:sldId id="368" r:id="rId11"/>
    <p:sldId id="369" r:id="rId12"/>
  </p:sldIdLst>
  <p:sldSz cx="9144000" cy="6858000" type="screen4x3"/>
  <p:notesSz cx="7302500" cy="95885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74F6"/>
    <a:srgbClr val="6289F8"/>
    <a:srgbClr val="8097F8"/>
    <a:srgbClr val="2C61F6"/>
    <a:srgbClr val="F8F0D0"/>
    <a:srgbClr val="F2E4AA"/>
    <a:srgbClr val="000000"/>
    <a:srgbClr val="F4E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86" autoAdjust="0"/>
  </p:normalViewPr>
  <p:slideViewPr>
    <p:cSldViewPr>
      <p:cViewPr>
        <p:scale>
          <a:sx n="100" d="100"/>
          <a:sy n="100" d="100"/>
        </p:scale>
        <p:origin x="-9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8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Locators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E1F81643-6581-294C-9DCF-F8C8FA5C81E3}" type="datetime8">
              <a:rPr lang="en-US"/>
              <a:pPr/>
              <a:t>9/26/2016 2:43 PM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4F8284FE-4CC7-6241-8CAF-DC654CCA18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951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Locators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3882AEFB-559A-964F-9B29-6766CFEF8D9D}" type="datetime8">
              <a:rPr lang="en-US"/>
              <a:pPr/>
              <a:t>9/26/2016 2:43 PM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FF3F8612-5350-F04D-8FF1-7FC9A36073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7625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/>
              <a:t>Locators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FF33C2C-F4A1-F241-A1BE-C16C408C7072}" type="datetime8">
              <a:rPr lang="en-US" sz="1300"/>
              <a:pPr eaLnBrk="1" hangingPunct="1"/>
              <a:t>9/26/2016 2:43 PM</a:t>
            </a:fld>
            <a:endParaRPr lang="en-US" sz="1300"/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93A417A-5174-D542-A7EE-EDC157E35024}" type="slidenum">
              <a:rPr lang="en-US" sz="1300"/>
              <a:pPr eaLnBrk="1" hangingPunct="1"/>
              <a:t>1</a:t>
            </a:fld>
            <a:endParaRPr lang="en-US" sz="1300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/>
              <a:t>Locators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6503EA4-1063-424E-AC6E-0DAB3E757BDD}" type="datetime8">
              <a:rPr lang="en-US" sz="1300"/>
              <a:pPr eaLnBrk="1" hangingPunct="1"/>
              <a:t>9/26/2016 2:43 PM</a:t>
            </a:fld>
            <a:endParaRPr lang="en-US" sz="1300"/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EDCF4DF-499A-AB46-8308-D3DCB24F93BE}" type="slidenum">
              <a:rPr lang="en-US" sz="1300"/>
              <a:pPr eaLnBrk="1" hangingPunct="1"/>
              <a:t>2</a:t>
            </a:fld>
            <a:endParaRPr lang="en-US" sz="1300"/>
          </a:p>
        </p:txBody>
      </p:sp>
      <p:sp>
        <p:nvSpPr>
          <p:cNvPr id="15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/>
              <a:t>Locators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746B20E-1A6D-AB46-83F7-396F033FC21F}" type="datetime8">
              <a:rPr lang="en-US" sz="1300"/>
              <a:pPr eaLnBrk="1" hangingPunct="1"/>
              <a:t>9/26/2016 2:43 PM</a:t>
            </a:fld>
            <a:endParaRPr lang="en-US" sz="1300"/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E871467-3EF3-FC41-9403-6382B84D96C6}" type="slidenum">
              <a:rPr lang="en-US" sz="1300"/>
              <a:pPr eaLnBrk="1" hangingPunct="1"/>
              <a:t>3</a:t>
            </a:fld>
            <a:endParaRPr lang="en-US" sz="1300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/>
              <a:t>Locators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2A9A86A-BA76-6D40-8E30-D1B2F568FA9F}" type="datetime8">
              <a:rPr lang="en-US" sz="1300"/>
              <a:pPr eaLnBrk="1" hangingPunct="1"/>
              <a:t>9/26/2016 2:43 PM</a:t>
            </a:fld>
            <a:endParaRPr lang="en-US" sz="1300"/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3E1B228-CABD-EF41-ACFC-0C646B0D8589}" type="slidenum">
              <a:rPr lang="en-US" sz="1300"/>
              <a:pPr eaLnBrk="1" hangingPunct="1"/>
              <a:t>7</a:t>
            </a:fld>
            <a:endParaRPr lang="en-US" sz="1300"/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Date Placeholder 7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Goodrich, Tamassia, Goldwasser</a:t>
            </a:r>
            <a:endParaRPr lang="en-US"/>
          </a:p>
        </p:txBody>
      </p:sp>
      <p:sp>
        <p:nvSpPr>
          <p:cNvPr id="70" name="Slide Number Placeholder 7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7D44F7-A37F-624A-850B-1106B902D8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" name="Footer Placeholder 7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Adaptable Priority Queues</a:t>
            </a:r>
          </a:p>
        </p:txBody>
      </p:sp>
    </p:spTree>
    <p:extLst>
      <p:ext uri="{BB962C8B-B14F-4D97-AF65-F5344CB8AC3E}">
        <p14:creationId xmlns:p14="http://schemas.microsoft.com/office/powerpoint/2010/main" val="182468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2014 Goodrich, Tamassia, Goldwasser</a:t>
            </a: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Adaptable Priority Queues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EB4287-41C9-F34A-B022-7BB5F30A4B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1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2014 Goodrich, Tamassia, Goldwasser</a:t>
            </a: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Adaptable Priority Queues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43115B-185C-7C4C-9A74-2B04B4D578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27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2014 Goodrich, Tamassia, Goldwasser</a:t>
            </a: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Adaptable Priority Queues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54270D-883E-DD4E-863C-B6FF14DE3F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8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0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</p:grpSp>
        </p:grpSp>
        <p:sp>
          <p:nvSpPr>
            <p:cNvPr id="415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</a:endParaRPr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r>
              <a:rPr lang="en-US" smtClean="0"/>
              <a:t>© 2014 Goodrich, Tamassia, Goldwasser</a:t>
            </a:r>
            <a:endParaRPr lang="en-US"/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Adaptable Priority Queues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08FB3E-6921-8649-9BED-8A2FFB8AE6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64" r:id="rId3"/>
    <p:sldLayoutId id="2147483665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q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0"/>
          <p:cNvSpPr>
            <a:spLocks noGrp="1" noChangeArrowheads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Adaptable Priority Queues</a:t>
            </a:r>
          </a:p>
        </p:txBody>
      </p:sp>
      <p:sp>
        <p:nvSpPr>
          <p:cNvPr id="3075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20EDAF7-B868-2740-8478-2458D8CB4533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41910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Tahoma" charset="0"/>
              </a:rPr>
              <a:t>Adaptable Priority Queues</a:t>
            </a:r>
          </a:p>
        </p:txBody>
      </p:sp>
      <p:grpSp>
        <p:nvGrpSpPr>
          <p:cNvPr id="3077" name="Group 467"/>
          <p:cNvGrpSpPr>
            <a:grpSpLocks/>
          </p:cNvGrpSpPr>
          <p:nvPr/>
        </p:nvGrpSpPr>
        <p:grpSpPr bwMode="auto">
          <a:xfrm>
            <a:off x="5276850" y="1550988"/>
            <a:ext cx="2800350" cy="3976687"/>
            <a:chOff x="3234" y="977"/>
            <a:chExt cx="1764" cy="2505"/>
          </a:xfrm>
        </p:grpSpPr>
        <p:sp>
          <p:nvSpPr>
            <p:cNvPr id="3079" name="Oval 430"/>
            <p:cNvSpPr>
              <a:spLocks noChangeArrowheads="1"/>
            </p:cNvSpPr>
            <p:nvPr/>
          </p:nvSpPr>
          <p:spPr bwMode="auto">
            <a:xfrm>
              <a:off x="3761" y="1827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endParaRPr lang="en-US" sz="1800">
                <a:latin typeface="Times New Roman" charset="0"/>
                <a:sym typeface="Symbol" charset="0"/>
              </a:endParaRPr>
            </a:p>
          </p:txBody>
        </p:sp>
        <p:sp>
          <p:nvSpPr>
            <p:cNvPr id="3080" name="Oval 431"/>
            <p:cNvSpPr>
              <a:spLocks noChangeArrowheads="1"/>
            </p:cNvSpPr>
            <p:nvPr/>
          </p:nvSpPr>
          <p:spPr bwMode="auto">
            <a:xfrm>
              <a:off x="4131" y="2139"/>
              <a:ext cx="202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endParaRPr lang="en-US" sz="1800">
                <a:latin typeface="Times New Roman" charset="0"/>
                <a:sym typeface="Symbol" charset="0"/>
              </a:endParaRPr>
            </a:p>
          </p:txBody>
        </p:sp>
        <p:cxnSp>
          <p:nvCxnSpPr>
            <p:cNvPr id="3081" name="AutoShape 436"/>
            <p:cNvCxnSpPr>
              <a:cxnSpLocks noChangeShapeType="1"/>
              <a:stCxn id="3083" idx="7"/>
              <a:endCxn id="3079" idx="3"/>
            </p:cNvCxnSpPr>
            <p:nvPr/>
          </p:nvCxnSpPr>
          <p:spPr bwMode="auto">
            <a:xfrm flipV="1">
              <a:off x="3563" y="2005"/>
              <a:ext cx="227" cy="1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2" name="AutoShape 437"/>
            <p:cNvCxnSpPr>
              <a:cxnSpLocks noChangeShapeType="1"/>
              <a:stCxn id="3080" idx="1"/>
              <a:endCxn id="3079" idx="5"/>
            </p:cNvCxnSpPr>
            <p:nvPr/>
          </p:nvCxnSpPr>
          <p:spPr bwMode="auto">
            <a:xfrm flipH="1" flipV="1">
              <a:off x="3933" y="2005"/>
              <a:ext cx="228" cy="1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83" name="Oval 438"/>
            <p:cNvSpPr>
              <a:spLocks noChangeArrowheads="1"/>
            </p:cNvSpPr>
            <p:nvPr/>
          </p:nvSpPr>
          <p:spPr bwMode="auto">
            <a:xfrm>
              <a:off x="3391" y="2139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endParaRPr lang="en-US" sz="1800">
                <a:latin typeface="Times New Roman" charset="0"/>
                <a:sym typeface="Symbol" charset="0"/>
              </a:endParaRPr>
            </a:p>
          </p:txBody>
        </p:sp>
        <p:grpSp>
          <p:nvGrpSpPr>
            <p:cNvPr id="3084" name="Group 443"/>
            <p:cNvGrpSpPr>
              <a:grpSpLocks/>
            </p:cNvGrpSpPr>
            <p:nvPr/>
          </p:nvGrpSpPr>
          <p:grpSpPr bwMode="auto">
            <a:xfrm>
              <a:off x="3234" y="988"/>
              <a:ext cx="432" cy="364"/>
              <a:chOff x="3000" y="1152"/>
              <a:chExt cx="672" cy="480"/>
            </a:xfrm>
          </p:grpSpPr>
          <p:sp>
            <p:nvSpPr>
              <p:cNvPr id="3105" name="AutoShape 444"/>
              <p:cNvSpPr>
                <a:spLocks noChangeArrowheads="1"/>
              </p:cNvSpPr>
              <p:nvPr/>
            </p:nvSpPr>
            <p:spPr bwMode="auto">
              <a:xfrm>
                <a:off x="3000" y="1152"/>
                <a:ext cx="672" cy="480"/>
              </a:xfrm>
              <a:prstGeom prst="roundRect">
                <a:avLst>
                  <a:gd name="adj" fmla="val 16667"/>
                </a:avLst>
              </a:prstGeom>
              <a:solidFill>
                <a:srgbClr val="F8F0D0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6" name="Line 445"/>
              <p:cNvSpPr>
                <a:spLocks noChangeShapeType="1"/>
              </p:cNvSpPr>
              <p:nvPr/>
            </p:nvSpPr>
            <p:spPr bwMode="auto">
              <a:xfrm>
                <a:off x="3000" y="1440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7" name="Line 446"/>
              <p:cNvSpPr>
                <a:spLocks noChangeShapeType="1"/>
              </p:cNvSpPr>
              <p:nvPr/>
            </p:nvSpPr>
            <p:spPr bwMode="auto">
              <a:xfrm>
                <a:off x="3336" y="1152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5" name="Text Box 447"/>
            <p:cNvSpPr txBox="1">
              <a:spLocks noChangeArrowheads="1"/>
            </p:cNvSpPr>
            <p:nvPr/>
          </p:nvSpPr>
          <p:spPr bwMode="auto">
            <a:xfrm>
              <a:off x="3263" y="97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Times New Roman" charset="0"/>
                  <a:sym typeface="Symbol" charset="0"/>
                </a:rPr>
                <a:t>3</a:t>
              </a:r>
            </a:p>
          </p:txBody>
        </p:sp>
        <p:sp>
          <p:nvSpPr>
            <p:cNvPr id="3086" name="Text Box 448"/>
            <p:cNvSpPr txBox="1">
              <a:spLocks noChangeArrowheads="1"/>
            </p:cNvSpPr>
            <p:nvPr/>
          </p:nvSpPr>
          <p:spPr bwMode="auto">
            <a:xfrm>
              <a:off x="3441" y="977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latin typeface="Times New Roman" charset="0"/>
                  <a:sym typeface="Symbol" charset="0"/>
                </a:rPr>
                <a:t>a</a:t>
              </a:r>
            </a:p>
          </p:txBody>
        </p:sp>
        <p:grpSp>
          <p:nvGrpSpPr>
            <p:cNvPr id="3087" name="Group 449"/>
            <p:cNvGrpSpPr>
              <a:grpSpLocks/>
            </p:cNvGrpSpPr>
            <p:nvPr/>
          </p:nvGrpSpPr>
          <p:grpSpPr bwMode="auto">
            <a:xfrm>
              <a:off x="3330" y="2932"/>
              <a:ext cx="432" cy="364"/>
              <a:chOff x="3000" y="1152"/>
              <a:chExt cx="672" cy="480"/>
            </a:xfrm>
          </p:grpSpPr>
          <p:sp>
            <p:nvSpPr>
              <p:cNvPr id="3102" name="AutoShape 450"/>
              <p:cNvSpPr>
                <a:spLocks noChangeArrowheads="1"/>
              </p:cNvSpPr>
              <p:nvPr/>
            </p:nvSpPr>
            <p:spPr bwMode="auto">
              <a:xfrm>
                <a:off x="3000" y="1152"/>
                <a:ext cx="672" cy="480"/>
              </a:xfrm>
              <a:prstGeom prst="roundRect">
                <a:avLst>
                  <a:gd name="adj" fmla="val 16667"/>
                </a:avLst>
              </a:prstGeom>
              <a:solidFill>
                <a:srgbClr val="F8F0D0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" name="Line 451"/>
              <p:cNvSpPr>
                <a:spLocks noChangeShapeType="1"/>
              </p:cNvSpPr>
              <p:nvPr/>
            </p:nvSpPr>
            <p:spPr bwMode="auto">
              <a:xfrm>
                <a:off x="3000" y="1440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" name="Line 452"/>
              <p:cNvSpPr>
                <a:spLocks noChangeShapeType="1"/>
              </p:cNvSpPr>
              <p:nvPr/>
            </p:nvSpPr>
            <p:spPr bwMode="auto">
              <a:xfrm>
                <a:off x="3336" y="1152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8" name="Text Box 453"/>
            <p:cNvSpPr txBox="1">
              <a:spLocks noChangeArrowheads="1"/>
            </p:cNvSpPr>
            <p:nvPr/>
          </p:nvSpPr>
          <p:spPr bwMode="auto">
            <a:xfrm>
              <a:off x="3359" y="292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Times New Roman" charset="0"/>
                  <a:sym typeface="Symbol" charset="0"/>
                </a:rPr>
                <a:t>5</a:t>
              </a:r>
            </a:p>
          </p:txBody>
        </p:sp>
        <p:sp>
          <p:nvSpPr>
            <p:cNvPr id="3089" name="Text Box 454"/>
            <p:cNvSpPr txBox="1">
              <a:spLocks noChangeArrowheads="1"/>
            </p:cNvSpPr>
            <p:nvPr/>
          </p:nvSpPr>
          <p:spPr bwMode="auto">
            <a:xfrm>
              <a:off x="3537" y="2921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latin typeface="Times New Roman" charset="0"/>
                  <a:sym typeface="Symbol" charset="0"/>
                </a:rPr>
                <a:t>g</a:t>
              </a:r>
            </a:p>
          </p:txBody>
        </p:sp>
        <p:grpSp>
          <p:nvGrpSpPr>
            <p:cNvPr id="3090" name="Group 455"/>
            <p:cNvGrpSpPr>
              <a:grpSpLocks/>
            </p:cNvGrpSpPr>
            <p:nvPr/>
          </p:nvGrpSpPr>
          <p:grpSpPr bwMode="auto">
            <a:xfrm>
              <a:off x="4386" y="2932"/>
              <a:ext cx="432" cy="364"/>
              <a:chOff x="3000" y="1152"/>
              <a:chExt cx="672" cy="480"/>
            </a:xfrm>
          </p:grpSpPr>
          <p:sp>
            <p:nvSpPr>
              <p:cNvPr id="3099" name="AutoShape 456"/>
              <p:cNvSpPr>
                <a:spLocks noChangeArrowheads="1"/>
              </p:cNvSpPr>
              <p:nvPr/>
            </p:nvSpPr>
            <p:spPr bwMode="auto">
              <a:xfrm>
                <a:off x="3000" y="1152"/>
                <a:ext cx="672" cy="480"/>
              </a:xfrm>
              <a:prstGeom prst="roundRect">
                <a:avLst>
                  <a:gd name="adj" fmla="val 16667"/>
                </a:avLst>
              </a:prstGeom>
              <a:solidFill>
                <a:srgbClr val="F8F0D0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0" name="Line 457"/>
              <p:cNvSpPr>
                <a:spLocks noChangeShapeType="1"/>
              </p:cNvSpPr>
              <p:nvPr/>
            </p:nvSpPr>
            <p:spPr bwMode="auto">
              <a:xfrm>
                <a:off x="3000" y="1440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1" name="Line 458"/>
              <p:cNvSpPr>
                <a:spLocks noChangeShapeType="1"/>
              </p:cNvSpPr>
              <p:nvPr/>
            </p:nvSpPr>
            <p:spPr bwMode="auto">
              <a:xfrm>
                <a:off x="3336" y="1152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1" name="Text Box 459"/>
            <p:cNvSpPr txBox="1">
              <a:spLocks noChangeArrowheads="1"/>
            </p:cNvSpPr>
            <p:nvPr/>
          </p:nvSpPr>
          <p:spPr bwMode="auto">
            <a:xfrm>
              <a:off x="4415" y="292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Times New Roman" charset="0"/>
                  <a:sym typeface="Symbol" charset="0"/>
                </a:rPr>
                <a:t>4</a:t>
              </a:r>
            </a:p>
          </p:txBody>
        </p:sp>
        <p:sp>
          <p:nvSpPr>
            <p:cNvPr id="3092" name="Text Box 460"/>
            <p:cNvSpPr txBox="1">
              <a:spLocks noChangeArrowheads="1"/>
            </p:cNvSpPr>
            <p:nvPr/>
          </p:nvSpPr>
          <p:spPr bwMode="auto">
            <a:xfrm>
              <a:off x="4597" y="2921"/>
              <a:ext cx="1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latin typeface="Times New Roman" charset="0"/>
                  <a:sym typeface="Symbol" charset="0"/>
                </a:rPr>
                <a:t>e</a:t>
              </a:r>
            </a:p>
          </p:txBody>
        </p:sp>
        <p:sp>
          <p:nvSpPr>
            <p:cNvPr id="3093" name="Freeform 461"/>
            <p:cNvSpPr>
              <a:spLocks/>
            </p:cNvSpPr>
            <p:nvPr/>
          </p:nvSpPr>
          <p:spPr bwMode="auto">
            <a:xfrm>
              <a:off x="3325" y="1271"/>
              <a:ext cx="437" cy="630"/>
            </a:xfrm>
            <a:custGeom>
              <a:avLst/>
              <a:gdLst>
                <a:gd name="T0" fmla="*/ 119 w 437"/>
                <a:gd name="T1" fmla="*/ 0 h 630"/>
                <a:gd name="T2" fmla="*/ 53 w 437"/>
                <a:gd name="T3" fmla="*/ 360 h 630"/>
                <a:gd name="T4" fmla="*/ 437 w 437"/>
                <a:gd name="T5" fmla="*/ 630 h 630"/>
                <a:gd name="T6" fmla="*/ 0 60000 65536"/>
                <a:gd name="T7" fmla="*/ 0 60000 65536"/>
                <a:gd name="T8" fmla="*/ 0 60000 65536"/>
                <a:gd name="T9" fmla="*/ 0 w 437"/>
                <a:gd name="T10" fmla="*/ 0 h 630"/>
                <a:gd name="T11" fmla="*/ 437 w 437"/>
                <a:gd name="T12" fmla="*/ 630 h 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7" h="630">
                  <a:moveTo>
                    <a:pt x="119" y="0"/>
                  </a:moveTo>
                  <a:cubicBezTo>
                    <a:pt x="108" y="60"/>
                    <a:pt x="0" y="255"/>
                    <a:pt x="53" y="360"/>
                  </a:cubicBezTo>
                  <a:cubicBezTo>
                    <a:pt x="106" y="465"/>
                    <a:pt x="357" y="574"/>
                    <a:pt x="437" y="630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Freeform 462"/>
            <p:cNvSpPr>
              <a:spLocks/>
            </p:cNvSpPr>
            <p:nvPr/>
          </p:nvSpPr>
          <p:spPr bwMode="auto">
            <a:xfrm>
              <a:off x="3552" y="2255"/>
              <a:ext cx="421" cy="1165"/>
            </a:xfrm>
            <a:custGeom>
              <a:avLst/>
              <a:gdLst>
                <a:gd name="T0" fmla="*/ 0 w 421"/>
                <a:gd name="T1" fmla="*/ 978 h 1165"/>
                <a:gd name="T2" fmla="*/ 372 w 421"/>
                <a:gd name="T3" fmla="*/ 1038 h 1165"/>
                <a:gd name="T4" fmla="*/ 294 w 421"/>
                <a:gd name="T5" fmla="*/ 216 h 1165"/>
                <a:gd name="T6" fmla="*/ 54 w 421"/>
                <a:gd name="T7" fmla="*/ 0 h 11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1"/>
                <a:gd name="T13" fmla="*/ 0 h 1165"/>
                <a:gd name="T14" fmla="*/ 421 w 421"/>
                <a:gd name="T15" fmla="*/ 1165 h 11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1" h="1165">
                  <a:moveTo>
                    <a:pt x="0" y="978"/>
                  </a:moveTo>
                  <a:cubicBezTo>
                    <a:pt x="62" y="988"/>
                    <a:pt x="323" y="1165"/>
                    <a:pt x="372" y="1038"/>
                  </a:cubicBezTo>
                  <a:cubicBezTo>
                    <a:pt x="421" y="911"/>
                    <a:pt x="347" y="389"/>
                    <a:pt x="294" y="216"/>
                  </a:cubicBezTo>
                  <a:cubicBezTo>
                    <a:pt x="241" y="43"/>
                    <a:pt x="104" y="45"/>
                    <a:pt x="54" y="0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Freeform 463"/>
            <p:cNvSpPr>
              <a:spLocks/>
            </p:cNvSpPr>
            <p:nvPr/>
          </p:nvSpPr>
          <p:spPr bwMode="auto">
            <a:xfrm>
              <a:off x="4350" y="2261"/>
              <a:ext cx="648" cy="1221"/>
            </a:xfrm>
            <a:custGeom>
              <a:avLst/>
              <a:gdLst>
                <a:gd name="T0" fmla="*/ 257 w 648"/>
                <a:gd name="T1" fmla="*/ 953 h 1221"/>
                <a:gd name="T2" fmla="*/ 642 w 648"/>
                <a:gd name="T3" fmla="*/ 1104 h 1221"/>
                <a:gd name="T4" fmla="*/ 294 w 648"/>
                <a:gd name="T5" fmla="*/ 252 h 1221"/>
                <a:gd name="T6" fmla="*/ 0 w 648"/>
                <a:gd name="T7" fmla="*/ 0 h 12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8"/>
                <a:gd name="T13" fmla="*/ 0 h 1221"/>
                <a:gd name="T14" fmla="*/ 648 w 648"/>
                <a:gd name="T15" fmla="*/ 1221 h 12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8" h="1221">
                  <a:moveTo>
                    <a:pt x="257" y="953"/>
                  </a:moveTo>
                  <a:cubicBezTo>
                    <a:pt x="321" y="978"/>
                    <a:pt x="636" y="1221"/>
                    <a:pt x="642" y="1104"/>
                  </a:cubicBezTo>
                  <a:cubicBezTo>
                    <a:pt x="648" y="987"/>
                    <a:pt x="401" y="436"/>
                    <a:pt x="294" y="252"/>
                  </a:cubicBezTo>
                  <a:cubicBezTo>
                    <a:pt x="187" y="68"/>
                    <a:pt x="61" y="52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464"/>
            <p:cNvSpPr>
              <a:spLocks/>
            </p:cNvSpPr>
            <p:nvPr/>
          </p:nvSpPr>
          <p:spPr bwMode="auto">
            <a:xfrm>
              <a:off x="3552" y="1344"/>
              <a:ext cx="381" cy="575"/>
            </a:xfrm>
            <a:custGeom>
              <a:avLst/>
              <a:gdLst>
                <a:gd name="T0" fmla="*/ 307 w 381"/>
                <a:gd name="T1" fmla="*/ 575 h 575"/>
                <a:gd name="T2" fmla="*/ 330 w 381"/>
                <a:gd name="T3" fmla="*/ 300 h 575"/>
                <a:gd name="T4" fmla="*/ 0 w 381"/>
                <a:gd name="T5" fmla="*/ 0 h 575"/>
                <a:gd name="T6" fmla="*/ 0 60000 65536"/>
                <a:gd name="T7" fmla="*/ 0 60000 65536"/>
                <a:gd name="T8" fmla="*/ 0 60000 65536"/>
                <a:gd name="T9" fmla="*/ 0 w 381"/>
                <a:gd name="T10" fmla="*/ 0 h 575"/>
                <a:gd name="T11" fmla="*/ 381 w 381"/>
                <a:gd name="T12" fmla="*/ 575 h 5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1" h="575">
                  <a:moveTo>
                    <a:pt x="307" y="575"/>
                  </a:moveTo>
                  <a:cubicBezTo>
                    <a:pt x="311" y="529"/>
                    <a:pt x="381" y="396"/>
                    <a:pt x="330" y="300"/>
                  </a:cubicBezTo>
                  <a:cubicBezTo>
                    <a:pt x="279" y="204"/>
                    <a:pt x="69" y="62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Freeform 465"/>
            <p:cNvSpPr>
              <a:spLocks/>
            </p:cNvSpPr>
            <p:nvPr/>
          </p:nvSpPr>
          <p:spPr bwMode="auto">
            <a:xfrm>
              <a:off x="4157" y="2244"/>
              <a:ext cx="229" cy="846"/>
            </a:xfrm>
            <a:custGeom>
              <a:avLst/>
              <a:gdLst>
                <a:gd name="T0" fmla="*/ 81 w 229"/>
                <a:gd name="T1" fmla="*/ 0 h 846"/>
                <a:gd name="T2" fmla="*/ 25 w 229"/>
                <a:gd name="T3" fmla="*/ 558 h 846"/>
                <a:gd name="T4" fmla="*/ 229 w 229"/>
                <a:gd name="T5" fmla="*/ 846 h 846"/>
                <a:gd name="T6" fmla="*/ 0 60000 65536"/>
                <a:gd name="T7" fmla="*/ 0 60000 65536"/>
                <a:gd name="T8" fmla="*/ 0 60000 65536"/>
                <a:gd name="T9" fmla="*/ 0 w 229"/>
                <a:gd name="T10" fmla="*/ 0 h 846"/>
                <a:gd name="T11" fmla="*/ 229 w 229"/>
                <a:gd name="T12" fmla="*/ 846 h 8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9" h="846">
                  <a:moveTo>
                    <a:pt x="81" y="0"/>
                  </a:moveTo>
                  <a:cubicBezTo>
                    <a:pt x="72" y="93"/>
                    <a:pt x="0" y="417"/>
                    <a:pt x="25" y="558"/>
                  </a:cubicBezTo>
                  <a:cubicBezTo>
                    <a:pt x="50" y="699"/>
                    <a:pt x="187" y="786"/>
                    <a:pt x="229" y="84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Freeform 466"/>
            <p:cNvSpPr>
              <a:spLocks/>
            </p:cNvSpPr>
            <p:nvPr/>
          </p:nvSpPr>
          <p:spPr bwMode="auto">
            <a:xfrm>
              <a:off x="3444" y="2238"/>
              <a:ext cx="90" cy="678"/>
            </a:xfrm>
            <a:custGeom>
              <a:avLst/>
              <a:gdLst>
                <a:gd name="T0" fmla="*/ 51 w 90"/>
                <a:gd name="T1" fmla="*/ 0 h 678"/>
                <a:gd name="T2" fmla="*/ 6 w 90"/>
                <a:gd name="T3" fmla="*/ 378 h 678"/>
                <a:gd name="T4" fmla="*/ 90 w 90"/>
                <a:gd name="T5" fmla="*/ 678 h 678"/>
                <a:gd name="T6" fmla="*/ 0 60000 65536"/>
                <a:gd name="T7" fmla="*/ 0 60000 65536"/>
                <a:gd name="T8" fmla="*/ 0 60000 65536"/>
                <a:gd name="T9" fmla="*/ 0 w 90"/>
                <a:gd name="T10" fmla="*/ 0 h 678"/>
                <a:gd name="T11" fmla="*/ 90 w 90"/>
                <a:gd name="T12" fmla="*/ 678 h 6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678">
                  <a:moveTo>
                    <a:pt x="51" y="0"/>
                  </a:moveTo>
                  <a:cubicBezTo>
                    <a:pt x="44" y="63"/>
                    <a:pt x="0" y="265"/>
                    <a:pt x="6" y="378"/>
                  </a:cubicBezTo>
                  <a:cubicBezTo>
                    <a:pt x="12" y="491"/>
                    <a:pt x="72" y="616"/>
                    <a:pt x="90" y="678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8" name="Date Placeholder 3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© 2014 Goodrich, Tamassia, Goldwasser</a:t>
            </a:r>
            <a:endParaRPr lang="en-US" sz="1400"/>
          </a:p>
        </p:txBody>
      </p:sp>
      <p:sp>
        <p:nvSpPr>
          <p:cNvPr id="36" name="Subtitle 1"/>
          <p:cNvSpPr>
            <a:spLocks noGrp="1"/>
          </p:cNvSpPr>
          <p:nvPr>
            <p:ph type="subTitle" idx="1"/>
          </p:nvPr>
        </p:nvSpPr>
        <p:spPr>
          <a:xfrm>
            <a:off x="914400" y="381000"/>
            <a:ext cx="6629400" cy="990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Presentation for use with the textbook </a:t>
            </a:r>
            <a:r>
              <a:rPr lang="en-US" sz="1800" dirty="0" smtClean="0">
                <a:solidFill>
                  <a:schemeClr val="tx2"/>
                </a:solidFill>
              </a:rPr>
              <a:t>Data Structures and Algorithms in Java, 6</a:t>
            </a:r>
            <a:r>
              <a:rPr lang="en-US" sz="1800" baseline="30000" dirty="0" smtClean="0">
                <a:solidFill>
                  <a:schemeClr val="tx2"/>
                </a:solidFill>
              </a:rPr>
              <a:t>th</a:t>
            </a:r>
            <a:r>
              <a:rPr lang="en-US" sz="1800" dirty="0" smtClean="0">
                <a:solidFill>
                  <a:schemeClr val="tx2"/>
                </a:solidFill>
              </a:rPr>
              <a:t> edition</a:t>
            </a:r>
            <a:r>
              <a:rPr lang="en-US" sz="1800" dirty="0" smtClean="0"/>
              <a:t>, by M. T. Goodrich, R. Tamassia, and M. H. Goldwasser, Wiley, 2014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Adaptable Priority Queues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83944D5-A3FC-E64E-ADA0-D0BDD496446E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</a:rPr>
              <a:t>Time Complexity</a:t>
            </a:r>
            <a:endParaRPr lang="en-US" dirty="0">
              <a:latin typeface="Tahoma" charset="0"/>
            </a:endParaRP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8006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Method</a:t>
            </a:r>
            <a:r>
              <a:rPr lang="en-US" sz="2400" b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	Unsorted List		Sorted List	Heap	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size,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isEmpty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		</a:t>
            </a:r>
            <a:r>
              <a:rPr lang="en-US" sz="24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(1)		</a:t>
            </a:r>
            <a:r>
              <a:rPr lang="en-US" sz="24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(1)		</a:t>
            </a:r>
            <a:r>
              <a:rPr lang="en-US" sz="24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(1)	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insert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			</a:t>
            </a:r>
            <a:r>
              <a:rPr lang="en-US" sz="2400" i="1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(1)		</a:t>
            </a:r>
            <a:r>
              <a:rPr lang="en-US" sz="2400" i="1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n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)		</a:t>
            </a:r>
            <a:r>
              <a:rPr lang="en-US" sz="2400" i="1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(log </a:t>
            </a:r>
            <a:r>
              <a:rPr lang="en-US" sz="2400" i="1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n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)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min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			</a:t>
            </a:r>
            <a:r>
              <a:rPr lang="en-US" sz="24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)		</a:t>
            </a:r>
            <a:r>
              <a:rPr lang="en-US" sz="24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(1)		</a:t>
            </a:r>
            <a:r>
              <a:rPr lang="en-US" sz="24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(1)	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 err="1">
                <a:solidFill>
                  <a:srgbClr val="00B050"/>
                </a:solidFill>
                <a:latin typeface="Arial" charset="0"/>
                <a:cs typeface="Arial" charset="0"/>
              </a:rPr>
              <a:t>removeMin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		</a:t>
            </a:r>
            <a:r>
              <a:rPr lang="en-US" sz="2400" i="1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n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)		</a:t>
            </a:r>
            <a:r>
              <a:rPr lang="en-US" sz="2400" i="1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(1)		</a:t>
            </a:r>
            <a:r>
              <a:rPr lang="en-US" sz="2400" i="1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(log </a:t>
            </a:r>
            <a:r>
              <a:rPr lang="en-US" sz="2400" i="1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n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)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remove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		</a:t>
            </a:r>
            <a:endParaRPr lang="en-US" sz="2400" b="1" dirty="0">
              <a:solidFill>
                <a:schemeClr val="tx2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replaceKey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		</a:t>
            </a:r>
            <a:endParaRPr lang="en-US" sz="2400" dirty="0" smtClean="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replaceValue</a:t>
            </a:r>
            <a:r>
              <a:rPr lang="en-US" sz="2400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		</a:t>
            </a:r>
            <a:endParaRPr lang="en-US" sz="2800" b="1" dirty="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1229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© 2014 Goodrich, Tamassia, Goldwasser</a:t>
            </a:r>
            <a:endParaRPr lang="en-US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Adaptable Priority Queues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83944D5-A3FC-E64E-ADA0-D0BDD496446E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</a:rPr>
              <a:t>Time Complexity</a:t>
            </a:r>
            <a:endParaRPr lang="en-US" dirty="0">
              <a:latin typeface="Tahoma" charset="0"/>
            </a:endParaRP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8006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Method</a:t>
            </a:r>
            <a:r>
              <a:rPr lang="en-US" sz="2400" b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	Unsorted List		Sorted List	Heap	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size,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isEmpty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		</a:t>
            </a:r>
            <a:r>
              <a:rPr lang="en-US" sz="24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(1)		</a:t>
            </a:r>
            <a:r>
              <a:rPr lang="en-US" sz="24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(1)		</a:t>
            </a:r>
            <a:r>
              <a:rPr lang="en-US" sz="24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(1)	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insert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			</a:t>
            </a:r>
            <a:r>
              <a:rPr lang="en-US" sz="2400" i="1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(1)		</a:t>
            </a:r>
            <a:r>
              <a:rPr lang="en-US" sz="2400" i="1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n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)		</a:t>
            </a:r>
            <a:r>
              <a:rPr lang="en-US" sz="2400" i="1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(log </a:t>
            </a:r>
            <a:r>
              <a:rPr lang="en-US" sz="2400" i="1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n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)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min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			</a:t>
            </a:r>
            <a:r>
              <a:rPr lang="en-US" sz="24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)		</a:t>
            </a:r>
            <a:r>
              <a:rPr lang="en-US" sz="24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(1)		</a:t>
            </a:r>
            <a:r>
              <a:rPr lang="en-US" sz="24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(1)	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 err="1">
                <a:solidFill>
                  <a:srgbClr val="00B050"/>
                </a:solidFill>
                <a:latin typeface="Arial" charset="0"/>
                <a:cs typeface="Arial" charset="0"/>
              </a:rPr>
              <a:t>removeMin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		</a:t>
            </a:r>
            <a:r>
              <a:rPr lang="en-US" sz="2400" i="1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n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)		</a:t>
            </a:r>
            <a:r>
              <a:rPr lang="en-US" sz="2400" i="1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(1)		</a:t>
            </a:r>
            <a:r>
              <a:rPr lang="en-US" sz="2400" i="1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(log </a:t>
            </a:r>
            <a:r>
              <a:rPr lang="en-US" sz="2400" i="1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n</a:t>
            </a:r>
            <a:r>
              <a:rPr lang="en-US" sz="2400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)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remove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		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1</a:t>
            </a:r>
            <a:r>
              <a:rPr lang="en-US" sz="2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		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1</a:t>
            </a:r>
            <a:r>
              <a:rPr lang="en-US" sz="2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		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log</a:t>
            </a:r>
            <a:r>
              <a:rPr lang="en-US" sz="2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n</a:t>
            </a:r>
            <a:r>
              <a:rPr lang="en-US" sz="2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)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replaceKey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		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1</a:t>
            </a:r>
            <a:r>
              <a:rPr lang="en-US" sz="2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		</a:t>
            </a:r>
            <a:r>
              <a:rPr lang="en-US" sz="24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)		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log</a:t>
            </a:r>
            <a:r>
              <a:rPr lang="en-US" sz="2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n</a:t>
            </a:r>
            <a:r>
              <a:rPr lang="en-US" sz="2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)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replaceValue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		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1</a:t>
            </a:r>
            <a:r>
              <a:rPr lang="en-US" sz="2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		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1</a:t>
            </a:r>
            <a:r>
              <a:rPr lang="en-US" sz="2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		</a:t>
            </a:r>
            <a:r>
              <a:rPr lang="en-US" sz="2400" b="1" i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2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)</a:t>
            </a:r>
          </a:p>
          <a:p>
            <a:pPr eaLnBrk="1" hangingPunct="1"/>
            <a:r>
              <a:rPr lang="en-US" sz="2800" dirty="0">
                <a:latin typeface="Tahoma" charset="0"/>
              </a:rPr>
              <a:t>Improved times thanks to location-aware entries are highlighted in </a:t>
            </a:r>
            <a:r>
              <a:rPr lang="en-US" sz="2800" dirty="0">
                <a:solidFill>
                  <a:schemeClr val="tx2"/>
                </a:solidFill>
                <a:latin typeface="Tahoma" charset="0"/>
              </a:rPr>
              <a:t>red</a:t>
            </a:r>
            <a:endParaRPr lang="en-US" sz="2800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sz="2800" b="1" dirty="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1229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© 2014 Goodrich, Tamassia, Goldwasser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5242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Adaptable Priority Queues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52E7337-19FE-1147-89F9-46F1DE64E2E3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954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Entry and Priority Queue ADTs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41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47700" y="1600200"/>
            <a:ext cx="4305300" cy="47244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An </a:t>
            </a:r>
            <a:r>
              <a:rPr lang="en-US">
                <a:solidFill>
                  <a:schemeClr val="tx2"/>
                </a:solidFill>
                <a:latin typeface="Tahoma" charset="0"/>
              </a:rPr>
              <a:t>entry </a:t>
            </a:r>
            <a:r>
              <a:rPr lang="en-US">
                <a:latin typeface="Tahoma" charset="0"/>
              </a:rPr>
              <a:t>stores a (key, value) pair</a:t>
            </a:r>
          </a:p>
          <a:p>
            <a:pPr eaLnBrk="1" hangingPunct="1"/>
            <a:r>
              <a:rPr lang="en-US">
                <a:latin typeface="Tahoma" charset="0"/>
              </a:rPr>
              <a:t>Entry ADT methods:</a:t>
            </a:r>
          </a:p>
          <a:p>
            <a:pPr lvl="1" eaLnBrk="1" hangingPunct="1"/>
            <a:r>
              <a:rPr lang="en-US">
                <a:solidFill>
                  <a:schemeClr val="tx2"/>
                </a:solidFill>
                <a:latin typeface="Tahoma" charset="0"/>
              </a:rPr>
              <a:t>getKey</a:t>
            </a:r>
            <a:r>
              <a:rPr lang="en-US">
                <a:latin typeface="Tahoma" charset="0"/>
              </a:rPr>
              <a:t>(): returns the key associated with this entry</a:t>
            </a:r>
          </a:p>
          <a:p>
            <a:pPr lvl="1" eaLnBrk="1" hangingPunct="1"/>
            <a:r>
              <a:rPr lang="en-US">
                <a:solidFill>
                  <a:schemeClr val="tx2"/>
                </a:solidFill>
                <a:latin typeface="Tahoma" charset="0"/>
              </a:rPr>
              <a:t>getValue</a:t>
            </a:r>
            <a:r>
              <a:rPr lang="en-US">
                <a:latin typeface="Tahoma" charset="0"/>
              </a:rPr>
              <a:t>(): returns the value paired with the key associated with this entry</a:t>
            </a:r>
          </a:p>
        </p:txBody>
      </p:sp>
      <p:sp>
        <p:nvSpPr>
          <p:cNvPr id="101409" name="Rectangle 3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600200"/>
            <a:ext cx="3810000" cy="48006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en-US" dirty="0" smtClean="0">
                <a:ea typeface="+mn-ea"/>
              </a:rPr>
              <a:t>Priority Queue ADT: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chemeClr val="tx2"/>
                </a:solidFill>
              </a:rPr>
              <a:t>insert</a:t>
            </a:r>
            <a:r>
              <a:rPr lang="en-US" dirty="0" smtClean="0"/>
              <a:t>(k, x)</a:t>
            </a:r>
            <a:br>
              <a:rPr lang="en-US" dirty="0" smtClean="0"/>
            </a:br>
            <a:r>
              <a:rPr lang="en-US" dirty="0" smtClean="0"/>
              <a:t>inserts an entry with key k and value x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err="1" smtClean="0">
                <a:solidFill>
                  <a:schemeClr val="tx2"/>
                </a:solidFill>
              </a:rPr>
              <a:t>removeMin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removes and returns the entry with smallest key</a:t>
            </a:r>
            <a:endParaRPr lang="en-US" sz="3200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chemeClr val="tx2"/>
                </a:solidFill>
              </a:rPr>
              <a:t>min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returns, but does not remove, an entry with smallest key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chemeClr val="tx2"/>
                </a:solidFill>
              </a:rPr>
              <a:t>size</a:t>
            </a:r>
            <a:r>
              <a:rPr lang="en-US" dirty="0" smtClean="0"/>
              <a:t>(), </a:t>
            </a:r>
            <a:r>
              <a:rPr lang="en-US" dirty="0" err="1" smtClean="0">
                <a:solidFill>
                  <a:schemeClr val="tx2"/>
                </a:solidFill>
              </a:rPr>
              <a:t>isEmpty</a:t>
            </a:r>
            <a:r>
              <a:rPr lang="en-US" dirty="0" smtClean="0"/>
              <a:t>()</a:t>
            </a:r>
          </a:p>
        </p:txBody>
      </p:sp>
      <p:sp>
        <p:nvSpPr>
          <p:cNvPr id="4103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© 2014 Goodrich, Tamassia, Goldwasser</a:t>
            </a:r>
            <a:endParaRPr 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Adaptable Priority Queues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BF62687-FEE2-A04B-8227-FD4C35B39911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9342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Example</a:t>
            </a:r>
          </a:p>
        </p:txBody>
      </p:sp>
      <p:sp>
        <p:nvSpPr>
          <p:cNvPr id="5125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8006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ahoma" charset="0"/>
              </a:rPr>
              <a:t>Online trading system </a:t>
            </a:r>
            <a:endParaRPr lang="en-US" sz="2400" dirty="0" smtClean="0">
              <a:latin typeface="Tahoma" charset="0"/>
            </a:endParaRPr>
          </a:p>
          <a:p>
            <a:pPr lvl="1" eaLnBrk="1" hangingPunct="1"/>
            <a:r>
              <a:rPr lang="en-US" sz="2000" dirty="0" smtClean="0">
                <a:latin typeface="Tahoma" charset="0"/>
              </a:rPr>
              <a:t>two </a:t>
            </a:r>
            <a:r>
              <a:rPr lang="en-US" sz="2000" dirty="0">
                <a:latin typeface="Tahoma" charset="0"/>
              </a:rPr>
              <a:t>priority queues (one for sell orders and one for buy orders) as (</a:t>
            </a:r>
            <a:r>
              <a:rPr lang="en-US" sz="2000" dirty="0" err="1">
                <a:latin typeface="Tahoma" charset="0"/>
              </a:rPr>
              <a:t>p,s</a:t>
            </a:r>
            <a:r>
              <a:rPr lang="en-US" sz="2000" dirty="0">
                <a:latin typeface="Tahoma" charset="0"/>
              </a:rPr>
              <a:t>) entries:</a:t>
            </a:r>
          </a:p>
          <a:p>
            <a:pPr lvl="2" eaLnBrk="1" hangingPunct="1"/>
            <a:r>
              <a:rPr lang="en-US" sz="1600" dirty="0">
                <a:latin typeface="Tahoma" charset="0"/>
              </a:rPr>
              <a:t>The </a:t>
            </a:r>
            <a:r>
              <a:rPr lang="en-US" sz="1600" dirty="0" smtClean="0">
                <a:latin typeface="Tahoma" charset="0"/>
              </a:rPr>
              <a:t>key, p</a:t>
            </a:r>
            <a:r>
              <a:rPr lang="en-US" sz="1600" dirty="0">
                <a:latin typeface="Tahoma" charset="0"/>
              </a:rPr>
              <a:t>, of an order is the price</a:t>
            </a:r>
          </a:p>
          <a:p>
            <a:pPr lvl="2" eaLnBrk="1" hangingPunct="1"/>
            <a:r>
              <a:rPr lang="en-US" sz="1600" dirty="0">
                <a:latin typeface="Tahoma" charset="0"/>
              </a:rPr>
              <a:t>The value, s, for an entry is the number of shares</a:t>
            </a:r>
          </a:p>
          <a:p>
            <a:pPr lvl="1" eaLnBrk="1" hangingPunct="1"/>
            <a:r>
              <a:rPr lang="en-US" sz="2000" dirty="0">
                <a:latin typeface="Tahoma" charset="0"/>
              </a:rPr>
              <a:t>A buy order (</a:t>
            </a:r>
            <a:r>
              <a:rPr lang="en-US" sz="2000" dirty="0" err="1">
                <a:latin typeface="Tahoma" charset="0"/>
              </a:rPr>
              <a:t>p,s</a:t>
            </a:r>
            <a:r>
              <a:rPr lang="en-US" sz="2000" dirty="0">
                <a:latin typeface="Tahoma" charset="0"/>
              </a:rPr>
              <a:t>) is </a:t>
            </a:r>
            <a:r>
              <a:rPr lang="en-US" sz="2000" dirty="0" smtClean="0">
                <a:latin typeface="Tahoma" charset="0"/>
              </a:rPr>
              <a:t>matched with a </a:t>
            </a:r>
            <a:r>
              <a:rPr lang="en-US" sz="2000" dirty="0">
                <a:latin typeface="Tahoma" charset="0"/>
              </a:rPr>
              <a:t>sell order (p</a:t>
            </a:r>
            <a:r>
              <a:rPr lang="ja-JP" altLang="en-US" sz="2000" dirty="0">
                <a:latin typeface="Tahoma" charset="0"/>
              </a:rPr>
              <a:t>’</a:t>
            </a:r>
            <a:r>
              <a:rPr lang="en-US" sz="2000" dirty="0">
                <a:latin typeface="Tahoma" charset="0"/>
              </a:rPr>
              <a:t>,s</a:t>
            </a:r>
            <a:r>
              <a:rPr lang="ja-JP" altLang="en-US" sz="2000" dirty="0">
                <a:latin typeface="Tahoma" charset="0"/>
              </a:rPr>
              <a:t>’</a:t>
            </a:r>
            <a:r>
              <a:rPr lang="en-US" sz="2000" dirty="0">
                <a:latin typeface="Tahoma" charset="0"/>
              </a:rPr>
              <a:t>) </a:t>
            </a:r>
            <a:endParaRPr lang="en-US" sz="2000" dirty="0" smtClean="0">
              <a:latin typeface="Tahoma" charset="0"/>
            </a:endParaRPr>
          </a:p>
          <a:p>
            <a:pPr lvl="2" eaLnBrk="1" hangingPunct="1"/>
            <a:r>
              <a:rPr lang="en-US" sz="1600" dirty="0" smtClean="0">
                <a:latin typeface="Tahoma" charset="0"/>
              </a:rPr>
              <a:t>with </a:t>
            </a:r>
            <a:r>
              <a:rPr lang="en-US" sz="1600" dirty="0">
                <a:latin typeface="Tahoma" charset="0"/>
              </a:rPr>
              <a:t>price p</a:t>
            </a:r>
            <a:r>
              <a:rPr lang="ja-JP" altLang="en-US" sz="1600" dirty="0">
                <a:latin typeface="Tahoma" charset="0"/>
              </a:rPr>
              <a:t>’</a:t>
            </a:r>
            <a:r>
              <a:rPr lang="en-US" sz="1600" u="sng" dirty="0" smtClean="0">
                <a:latin typeface="Tahoma" charset="0"/>
              </a:rPr>
              <a:t>&lt; </a:t>
            </a:r>
            <a:r>
              <a:rPr lang="en-US" sz="1600" dirty="0" smtClean="0">
                <a:latin typeface="Tahoma" charset="0"/>
              </a:rPr>
              <a:t>p  </a:t>
            </a:r>
          </a:p>
          <a:p>
            <a:pPr lvl="2" eaLnBrk="1" hangingPunct="1"/>
            <a:r>
              <a:rPr lang="en-US" sz="1600" dirty="0">
                <a:latin typeface="Tahoma" charset="0"/>
              </a:rPr>
              <a:t>a</a:t>
            </a:r>
            <a:r>
              <a:rPr lang="en-US" sz="1600" dirty="0" smtClean="0">
                <a:latin typeface="Tahoma" charset="0"/>
              </a:rPr>
              <a:t>nd shares s</a:t>
            </a:r>
            <a:r>
              <a:rPr lang="ja-JP" altLang="en-US" sz="1600" dirty="0">
                <a:latin typeface="Tahoma" charset="0"/>
              </a:rPr>
              <a:t>’</a:t>
            </a:r>
            <a:r>
              <a:rPr lang="en-US" sz="1600" u="sng" dirty="0" smtClean="0">
                <a:latin typeface="Tahoma" charset="0"/>
              </a:rPr>
              <a:t>&gt; </a:t>
            </a:r>
            <a:r>
              <a:rPr lang="en-US" sz="1600" dirty="0" smtClean="0">
                <a:latin typeface="Tahoma" charset="0"/>
              </a:rPr>
              <a:t>s</a:t>
            </a:r>
          </a:p>
          <a:p>
            <a:pPr eaLnBrk="1" hangingPunct="1"/>
            <a:r>
              <a:rPr lang="en-US" sz="2400" dirty="0">
                <a:latin typeface="Tahoma" charset="0"/>
              </a:rPr>
              <a:t>W</a:t>
            </a:r>
            <a:r>
              <a:rPr lang="en-US" sz="2400" dirty="0" smtClean="0">
                <a:latin typeface="Tahoma" charset="0"/>
              </a:rPr>
              <a:t>hat if someone wishes to cancel their order before it executes?</a:t>
            </a:r>
          </a:p>
          <a:p>
            <a:pPr eaLnBrk="1" hangingPunct="1"/>
            <a:r>
              <a:rPr lang="en-US" sz="2400" dirty="0" smtClean="0">
                <a:latin typeface="Tahoma" charset="0"/>
              </a:rPr>
              <a:t>What </a:t>
            </a:r>
            <a:r>
              <a:rPr lang="en-US" sz="2400" dirty="0">
                <a:latin typeface="Tahoma" charset="0"/>
              </a:rPr>
              <a:t>if someone wishes to update the price or number of shares for their order?</a:t>
            </a:r>
          </a:p>
        </p:txBody>
      </p:sp>
      <p:pic>
        <p:nvPicPr>
          <p:cNvPr id="5126" name="Picture 6" descr="BS00558A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2800" y="228600"/>
            <a:ext cx="1543050" cy="1357313"/>
          </a:xfrm>
          <a:noFill/>
        </p:spPr>
      </p:pic>
      <p:sp>
        <p:nvSpPr>
          <p:cNvPr id="5127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© 2014 Goodrich, Tamassia, Goldwasser</a:t>
            </a:r>
            <a:endParaRPr 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Adaptable Priority Queues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BB937CA-7574-294C-91CF-2FA90541C9B7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Methods of the Adaptable Priority Queue ADT</a:t>
            </a:r>
            <a:endParaRPr lang="en-US" sz="4800" dirty="0" smtClean="0">
              <a:ea typeface="+mj-ea"/>
              <a:cs typeface="Tahoma" pitchFamily="34" charset="0"/>
            </a:endParaRPr>
          </a:p>
        </p:txBody>
      </p:sp>
      <p:sp>
        <p:nvSpPr>
          <p:cNvPr id="61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2"/>
                </a:solidFill>
                <a:latin typeface="Tahoma" charset="0"/>
              </a:rPr>
              <a:t>remove</a:t>
            </a:r>
            <a:r>
              <a:rPr lang="en-US" dirty="0">
                <a:latin typeface="Tahoma" charset="0"/>
              </a:rPr>
              <a:t>(e): </a:t>
            </a:r>
            <a:endParaRPr lang="en-US" dirty="0" smtClean="0">
              <a:latin typeface="Tahoma" charset="0"/>
            </a:endParaRPr>
          </a:p>
          <a:p>
            <a:pPr lvl="1" eaLnBrk="1" hangingPunct="1"/>
            <a:r>
              <a:rPr lang="en-US" smtClean="0">
                <a:latin typeface="Tahoma" charset="0"/>
              </a:rPr>
              <a:t>Remove e </a:t>
            </a:r>
            <a:r>
              <a:rPr lang="en-US" dirty="0">
                <a:latin typeface="Tahoma" charset="0"/>
              </a:rPr>
              <a:t>from P and return entry e.	</a:t>
            </a:r>
          </a:p>
          <a:p>
            <a:pPr eaLnBrk="1" hangingPunct="1"/>
            <a:r>
              <a:rPr lang="en-US" dirty="0" err="1">
                <a:solidFill>
                  <a:schemeClr val="tx2"/>
                </a:solidFill>
                <a:latin typeface="Tahoma" charset="0"/>
              </a:rPr>
              <a:t>replaceKey</a:t>
            </a:r>
            <a:r>
              <a:rPr lang="en-US" dirty="0">
                <a:latin typeface="Tahoma" charset="0"/>
              </a:rPr>
              <a:t>(</a:t>
            </a:r>
            <a:r>
              <a:rPr lang="en-US" dirty="0" err="1">
                <a:latin typeface="Tahoma" charset="0"/>
              </a:rPr>
              <a:t>e,k</a:t>
            </a:r>
            <a:r>
              <a:rPr lang="en-US" dirty="0">
                <a:latin typeface="Tahoma" charset="0"/>
              </a:rPr>
              <a:t>): </a:t>
            </a:r>
            <a:endParaRPr lang="en-US" dirty="0" smtClean="0">
              <a:latin typeface="Tahoma" charset="0"/>
            </a:endParaRPr>
          </a:p>
          <a:p>
            <a:pPr lvl="1" eaLnBrk="1" hangingPunct="1"/>
            <a:r>
              <a:rPr lang="en-US" dirty="0" smtClean="0">
                <a:latin typeface="Tahoma" charset="0"/>
              </a:rPr>
              <a:t>Replace </a:t>
            </a:r>
            <a:r>
              <a:rPr lang="en-US" dirty="0">
                <a:latin typeface="Tahoma" charset="0"/>
              </a:rPr>
              <a:t>with k and return the key of entry e of </a:t>
            </a:r>
            <a:r>
              <a:rPr lang="en-US" dirty="0" smtClean="0">
                <a:latin typeface="Tahoma" charset="0"/>
              </a:rPr>
              <a:t>P</a:t>
            </a:r>
            <a:r>
              <a:rPr lang="en-US" dirty="0">
                <a:latin typeface="Tahoma" charset="0"/>
              </a:rPr>
              <a:t>	</a:t>
            </a:r>
          </a:p>
          <a:p>
            <a:pPr eaLnBrk="1" hangingPunct="1"/>
            <a:r>
              <a:rPr lang="en-US" dirty="0" err="1">
                <a:solidFill>
                  <a:schemeClr val="tx2"/>
                </a:solidFill>
                <a:latin typeface="Tahoma" charset="0"/>
              </a:rPr>
              <a:t>replaceValue</a:t>
            </a:r>
            <a:r>
              <a:rPr lang="en-US" dirty="0">
                <a:latin typeface="Tahoma" charset="0"/>
              </a:rPr>
              <a:t>(</a:t>
            </a:r>
            <a:r>
              <a:rPr lang="en-US" dirty="0" err="1">
                <a:latin typeface="Tahoma" charset="0"/>
              </a:rPr>
              <a:t>e</a:t>
            </a:r>
            <a:r>
              <a:rPr lang="en-US" dirty="0" err="1" smtClean="0">
                <a:latin typeface="Tahoma" charset="0"/>
              </a:rPr>
              <a:t>,v</a:t>
            </a:r>
            <a:r>
              <a:rPr lang="en-US" dirty="0" smtClean="0">
                <a:latin typeface="Tahoma" charset="0"/>
              </a:rPr>
              <a:t>):</a:t>
            </a:r>
          </a:p>
          <a:p>
            <a:pPr lvl="1" eaLnBrk="1" hangingPunct="1"/>
            <a:r>
              <a:rPr lang="en-US" dirty="0" smtClean="0">
                <a:latin typeface="Tahoma" charset="0"/>
              </a:rPr>
              <a:t>Replace </a:t>
            </a:r>
            <a:r>
              <a:rPr lang="en-US" dirty="0">
                <a:latin typeface="Tahoma" charset="0"/>
              </a:rPr>
              <a:t>with </a:t>
            </a:r>
            <a:r>
              <a:rPr lang="en-US" dirty="0" smtClean="0">
                <a:latin typeface="Tahoma" charset="0"/>
              </a:rPr>
              <a:t>v </a:t>
            </a:r>
            <a:r>
              <a:rPr lang="en-US" dirty="0">
                <a:latin typeface="Tahoma" charset="0"/>
              </a:rPr>
              <a:t>and return the value of entry e of P.	</a:t>
            </a:r>
          </a:p>
        </p:txBody>
      </p:sp>
      <p:sp>
        <p:nvSpPr>
          <p:cNvPr id="615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© 2014 Goodrich, Tamassia, Goldwasser</a:t>
            </a:r>
            <a:endParaRPr 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Adaptable Priority Queues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4F83108-1CE0-A040-9596-BA44EC43C180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Example</a:t>
            </a:r>
          </a:p>
        </p:txBody>
      </p:sp>
      <p:sp>
        <p:nvSpPr>
          <p:cNvPr id="71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 b="1" i="1" dirty="0">
                <a:solidFill>
                  <a:srgbClr val="000000"/>
                </a:solidFill>
                <a:latin typeface="Times" charset="0"/>
              </a:rPr>
              <a:t>Operation			Output		</a:t>
            </a:r>
            <a:r>
              <a:rPr lang="en-US" sz="2800" i="1" dirty="0">
                <a:solidFill>
                  <a:srgbClr val="000000"/>
                </a:solidFill>
                <a:latin typeface="Times" charset="0"/>
              </a:rPr>
              <a:t>P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dirty="0">
                <a:solidFill>
                  <a:srgbClr val="000000"/>
                </a:solidFill>
                <a:latin typeface="CMSS10" charset="0"/>
              </a:rPr>
              <a:t>insert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5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			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e</a:t>
            </a:r>
            <a:r>
              <a:rPr lang="en-US" sz="2400" baseline="-25000" dirty="0">
                <a:solidFill>
                  <a:srgbClr val="000000"/>
                </a:solidFill>
                <a:latin typeface="Times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		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5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sz="2400" i="1" dirty="0">
                <a:solidFill>
                  <a:srgbClr val="000000"/>
                </a:solidFill>
                <a:latin typeface="CMSY10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dirty="0">
                <a:solidFill>
                  <a:srgbClr val="000000"/>
                </a:solidFill>
                <a:latin typeface="CMSS10" charset="0"/>
              </a:rPr>
              <a:t>insert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3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			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e</a:t>
            </a:r>
            <a:r>
              <a:rPr lang="en-US" sz="2400" baseline="-25000" dirty="0">
                <a:solidFill>
                  <a:srgbClr val="000000"/>
                </a:solidFill>
                <a:latin typeface="Times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		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3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5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sz="2400" i="1" dirty="0">
                <a:solidFill>
                  <a:srgbClr val="000000"/>
                </a:solidFill>
                <a:latin typeface="CMSY10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dirty="0">
                <a:solidFill>
                  <a:srgbClr val="000000"/>
                </a:solidFill>
                <a:latin typeface="CMSS10" charset="0"/>
              </a:rPr>
              <a:t>insert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7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			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e</a:t>
            </a:r>
            <a:r>
              <a:rPr lang="en-US" sz="2400" baseline="-25000" dirty="0">
                <a:solidFill>
                  <a:srgbClr val="000000"/>
                </a:solidFill>
                <a:latin typeface="Times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		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3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5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7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</a:t>
            </a:r>
            <a:endParaRPr lang="en-US" sz="2400" i="1" dirty="0">
              <a:solidFill>
                <a:srgbClr val="000000"/>
              </a:solidFill>
              <a:latin typeface="CMSY10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dirty="0">
                <a:solidFill>
                  <a:srgbClr val="000000"/>
                </a:solidFill>
                <a:latin typeface="CMSS10" charset="0"/>
              </a:rPr>
              <a:t>min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()				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e</a:t>
            </a:r>
            <a:r>
              <a:rPr lang="en-US" sz="2400" baseline="-25000" dirty="0">
                <a:solidFill>
                  <a:srgbClr val="000000"/>
                </a:solidFill>
                <a:latin typeface="Times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		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3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5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7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</a:t>
            </a:r>
            <a:endParaRPr lang="en-US" sz="2400" i="1" dirty="0">
              <a:solidFill>
                <a:srgbClr val="000000"/>
              </a:solidFill>
              <a:latin typeface="CMSY10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dirty="0">
                <a:solidFill>
                  <a:srgbClr val="000000"/>
                </a:solidFill>
                <a:latin typeface="CMSS10" charset="0"/>
              </a:rPr>
              <a:t>key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e</a:t>
            </a:r>
            <a:r>
              <a:rPr lang="en-US" sz="2400" baseline="-25000" dirty="0">
                <a:solidFill>
                  <a:srgbClr val="000000"/>
                </a:solidFill>
                <a:latin typeface="Times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sz="2400" baseline="30000" dirty="0">
                <a:solidFill>
                  <a:srgbClr val="000000"/>
                </a:solidFill>
                <a:latin typeface="CMR10" charset="0"/>
              </a:rPr>
              <a:t>			</a:t>
            </a:r>
            <a:r>
              <a:rPr lang="en-US" sz="2400" dirty="0" smtClean="0">
                <a:solidFill>
                  <a:srgbClr val="000000"/>
                </a:solidFill>
                <a:latin typeface="Times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		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3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5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7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</a:t>
            </a:r>
            <a:endParaRPr lang="en-US" sz="2400" i="1" dirty="0">
              <a:solidFill>
                <a:srgbClr val="000000"/>
              </a:solidFill>
              <a:latin typeface="CMSY10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dirty="0">
                <a:solidFill>
                  <a:srgbClr val="000000"/>
                </a:solidFill>
                <a:latin typeface="CMSS10" charset="0"/>
              </a:rPr>
              <a:t>remove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e</a:t>
            </a:r>
            <a:r>
              <a:rPr lang="en-US" sz="2400" baseline="-25000" dirty="0">
                <a:solidFill>
                  <a:srgbClr val="000000"/>
                </a:solidFill>
                <a:latin typeface="Times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sz="2400" baseline="30000" dirty="0">
                <a:solidFill>
                  <a:srgbClr val="000000"/>
                </a:solidFill>
                <a:latin typeface="CMR10" charset="0"/>
              </a:rPr>
              <a:t>			</a:t>
            </a:r>
            <a:r>
              <a:rPr lang="en-US" sz="2400" i="1" dirty="0" smtClean="0">
                <a:solidFill>
                  <a:srgbClr val="000000"/>
                </a:solidFill>
                <a:latin typeface="Times" charset="0"/>
              </a:rPr>
              <a:t>e</a:t>
            </a:r>
            <a:r>
              <a:rPr lang="en-US" sz="2400" baseline="-25000" dirty="0" smtClean="0">
                <a:solidFill>
                  <a:srgbClr val="000000"/>
                </a:solidFill>
                <a:latin typeface="Times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		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3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7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sz="2400" i="1" dirty="0">
                <a:solidFill>
                  <a:srgbClr val="000000"/>
                </a:solidFill>
                <a:latin typeface="CMSY10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dirty="0" err="1">
                <a:solidFill>
                  <a:srgbClr val="000000"/>
                </a:solidFill>
                <a:latin typeface="CMSS10" charset="0"/>
              </a:rPr>
              <a:t>replaceKey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e</a:t>
            </a:r>
            <a:r>
              <a:rPr lang="en-US" sz="2400" baseline="-25000" dirty="0">
                <a:solidFill>
                  <a:srgbClr val="000000"/>
                </a:solidFill>
                <a:latin typeface="Times" charset="0"/>
              </a:rPr>
              <a:t>2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9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		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3		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7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9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sz="2400" i="1" dirty="0">
                <a:solidFill>
                  <a:srgbClr val="000000"/>
                </a:solidFill>
                <a:latin typeface="CMSY10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dirty="0" err="1">
                <a:solidFill>
                  <a:srgbClr val="000000"/>
                </a:solidFill>
                <a:latin typeface="CMSS10" charset="0"/>
              </a:rPr>
              <a:t>replaceValue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e</a:t>
            </a:r>
            <a:r>
              <a:rPr lang="en-US" sz="2400" baseline="-25000" dirty="0">
                <a:solidFill>
                  <a:srgbClr val="000000"/>
                </a:solidFill>
                <a:latin typeface="Times" charset="0"/>
              </a:rPr>
              <a:t>3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D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	</a:t>
            </a:r>
            <a:r>
              <a:rPr lang="en-US" sz="2400" dirty="0" smtClean="0">
                <a:solidFill>
                  <a:srgbClr val="000000"/>
                </a:solidFill>
                <a:latin typeface="CMR10" charset="0"/>
              </a:rPr>
              <a:t>	</a:t>
            </a:r>
            <a:r>
              <a:rPr lang="en-US" sz="2400" i="1" dirty="0" smtClean="0">
                <a:solidFill>
                  <a:srgbClr val="000000"/>
                </a:solidFill>
                <a:latin typeface="Times" charset="0"/>
              </a:rPr>
              <a:t>C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		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7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D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9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sz="2400" i="1" dirty="0">
                <a:solidFill>
                  <a:srgbClr val="000000"/>
                </a:solidFill>
                <a:latin typeface="CMSY10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dirty="0">
                <a:solidFill>
                  <a:srgbClr val="000000"/>
                </a:solidFill>
                <a:latin typeface="CMSS10" charset="0"/>
              </a:rPr>
              <a:t>remove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e</a:t>
            </a:r>
            <a:r>
              <a:rPr lang="en-US" sz="2400" baseline="-25000" dirty="0">
                <a:solidFill>
                  <a:srgbClr val="000000"/>
                </a:solidFill>
                <a:latin typeface="Times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sz="2400" baseline="30000" dirty="0">
                <a:solidFill>
                  <a:srgbClr val="000000"/>
                </a:solidFill>
                <a:latin typeface="CMR10" charset="0"/>
              </a:rPr>
              <a:t>			</a:t>
            </a:r>
            <a:r>
              <a:rPr lang="en-US" sz="2400" i="1" dirty="0" smtClean="0">
                <a:solidFill>
                  <a:srgbClr val="000000"/>
                </a:solidFill>
                <a:latin typeface="Times" charset="0"/>
              </a:rPr>
              <a:t>e</a:t>
            </a:r>
            <a:r>
              <a:rPr lang="en-US" sz="2400" baseline="-25000" dirty="0" smtClean="0">
                <a:solidFill>
                  <a:srgbClr val="000000"/>
                </a:solidFill>
                <a:latin typeface="Times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		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" charset="0"/>
              </a:rPr>
              <a:t>7</a:t>
            </a:r>
            <a:r>
              <a:rPr lang="en-US" sz="2400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Times" charset="0"/>
              </a:rPr>
              <a:t>D</a:t>
            </a:r>
            <a:r>
              <a:rPr lang="en-US" sz="2400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sz="2400" i="1" dirty="0">
                <a:solidFill>
                  <a:srgbClr val="000000"/>
                </a:solidFill>
                <a:latin typeface="CMSY10" charset="0"/>
              </a:rPr>
              <a:t>	</a:t>
            </a:r>
            <a:endParaRPr lang="en-US" sz="2400" dirty="0">
              <a:latin typeface="Tahoma" charset="0"/>
            </a:endParaRPr>
          </a:p>
        </p:txBody>
      </p:sp>
      <p:sp>
        <p:nvSpPr>
          <p:cNvPr id="7174" name="Line 4"/>
          <p:cNvSpPr>
            <a:spLocks noChangeShapeType="1"/>
          </p:cNvSpPr>
          <p:nvPr/>
        </p:nvSpPr>
        <p:spPr bwMode="auto">
          <a:xfrm>
            <a:off x="762000" y="1981200"/>
            <a:ext cx="800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© 2014 Goodrich, Tamassia, Goldwasser</a:t>
            </a:r>
            <a:endParaRPr 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Adaptable Priority Queues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9CB8FEE-FCA6-FC4D-9407-128F2C1A32B2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Locating Entries</a:t>
            </a:r>
          </a:p>
        </p:txBody>
      </p:sp>
      <p:sp>
        <p:nvSpPr>
          <p:cNvPr id="819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In order to implement the operations remove</a:t>
            </a:r>
            <a:r>
              <a:rPr lang="en-US" dirty="0" smtClean="0">
                <a:latin typeface="Tahoma" charset="0"/>
              </a:rPr>
              <a:t>(e)</a:t>
            </a:r>
            <a:r>
              <a:rPr lang="en-US" dirty="0">
                <a:latin typeface="Tahoma" charset="0"/>
              </a:rPr>
              <a:t>, </a:t>
            </a:r>
            <a:r>
              <a:rPr lang="en-US" dirty="0" err="1">
                <a:latin typeface="Tahoma" charset="0"/>
              </a:rPr>
              <a:t>replaceKey</a:t>
            </a:r>
            <a:r>
              <a:rPr lang="en-US" dirty="0">
                <a:latin typeface="Tahoma" charset="0"/>
              </a:rPr>
              <a:t>(</a:t>
            </a:r>
            <a:r>
              <a:rPr lang="en-US" dirty="0" err="1" smtClean="0">
                <a:latin typeface="Tahoma" charset="0"/>
              </a:rPr>
              <a:t>e,k</a:t>
            </a:r>
            <a:r>
              <a:rPr lang="en-US" dirty="0" smtClean="0">
                <a:latin typeface="Tahoma" charset="0"/>
              </a:rPr>
              <a:t>)</a:t>
            </a:r>
            <a:r>
              <a:rPr lang="en-US" dirty="0">
                <a:latin typeface="Tahoma" charset="0"/>
              </a:rPr>
              <a:t>, and </a:t>
            </a:r>
            <a:r>
              <a:rPr lang="en-US" dirty="0" err="1" smtClean="0">
                <a:latin typeface="Tahoma" charset="0"/>
              </a:rPr>
              <a:t>replaceValue</a:t>
            </a:r>
            <a:r>
              <a:rPr lang="en-US" dirty="0" smtClean="0">
                <a:latin typeface="Tahoma" charset="0"/>
              </a:rPr>
              <a:t>(</a:t>
            </a:r>
            <a:r>
              <a:rPr lang="en-US" dirty="0" err="1" smtClean="0">
                <a:latin typeface="Tahoma" charset="0"/>
              </a:rPr>
              <a:t>e,v</a:t>
            </a:r>
            <a:r>
              <a:rPr lang="en-US" dirty="0" smtClean="0">
                <a:latin typeface="Tahoma" charset="0"/>
              </a:rPr>
              <a:t>)</a:t>
            </a:r>
          </a:p>
          <a:p>
            <a:pPr lvl="1" eaLnBrk="1" hangingPunct="1"/>
            <a:r>
              <a:rPr lang="en-US" dirty="0" smtClean="0">
                <a:latin typeface="Tahoma" charset="0"/>
              </a:rPr>
              <a:t>we </a:t>
            </a:r>
            <a:r>
              <a:rPr lang="en-US" dirty="0">
                <a:latin typeface="Tahoma" charset="0"/>
              </a:rPr>
              <a:t>need fast ways of locating an entry e in a priority queue.</a:t>
            </a:r>
          </a:p>
          <a:p>
            <a:pPr eaLnBrk="1" hangingPunct="1"/>
            <a:r>
              <a:rPr lang="en-US" dirty="0">
                <a:latin typeface="Tahoma" charset="0"/>
              </a:rPr>
              <a:t>We can always just search the entire data structure to find an entry </a:t>
            </a:r>
            <a:r>
              <a:rPr lang="en-US" dirty="0" smtClean="0">
                <a:latin typeface="Tahoma" charset="0"/>
              </a:rPr>
              <a:t>e</a:t>
            </a:r>
          </a:p>
          <a:p>
            <a:pPr lvl="1" eaLnBrk="1" hangingPunct="1"/>
            <a:r>
              <a:rPr lang="en-US" dirty="0" smtClean="0">
                <a:latin typeface="Tahoma" charset="0"/>
              </a:rPr>
              <a:t>E.g. tree traversal</a:t>
            </a:r>
            <a:endParaRPr lang="en-US" dirty="0">
              <a:latin typeface="Tahoma" charset="0"/>
            </a:endParaRPr>
          </a:p>
        </p:txBody>
      </p:sp>
      <p:sp>
        <p:nvSpPr>
          <p:cNvPr id="8198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© 2014 Goodrich, Tamassia, Goldwasser</a:t>
            </a:r>
            <a:endParaRPr 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Adaptable Priority Queues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60B8E5E-0454-F047-8299-015C35567681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Location-Aware Entries</a:t>
            </a:r>
          </a:p>
        </p:txBody>
      </p:sp>
      <p:sp>
        <p:nvSpPr>
          <p:cNvPr id="136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6482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800" dirty="0" smtClean="0">
                <a:ea typeface="+mn-ea"/>
              </a:rPr>
              <a:t>A location-aware entry identifies and tracks the location of its (key, value) object within a data structure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800" dirty="0" smtClean="0">
                <a:ea typeface="+mn-ea"/>
              </a:rPr>
              <a:t>Intuitive notion: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2400" dirty="0" smtClean="0"/>
              <a:t>Coat claim check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2400" dirty="0" smtClean="0"/>
              <a:t>Valet claim ticket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2400" dirty="0" smtClean="0"/>
              <a:t>Reservation number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800" dirty="0" smtClean="0">
                <a:ea typeface="+mn-ea"/>
              </a:rPr>
              <a:t>Main idea: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Since entries are created and returned from the data structure itself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return location-aware entries</a:t>
            </a:r>
            <a:endParaRPr lang="en-US" sz="2000" dirty="0" smtClean="0"/>
          </a:p>
        </p:txBody>
      </p:sp>
      <p:pic>
        <p:nvPicPr>
          <p:cNvPr id="9222" name="Picture 8" descr="PE01896_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86600" y="228600"/>
            <a:ext cx="1752600" cy="1516063"/>
          </a:xfrm>
          <a:noFill/>
        </p:spPr>
      </p:pic>
      <p:sp>
        <p:nvSpPr>
          <p:cNvPr id="9223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© 2014 Goodrich, Tamassia, Goldwasser</a:t>
            </a:r>
            <a:endParaRPr lang="en-US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Adaptable Priority Queues</a:t>
            </a:r>
          </a:p>
        </p:txBody>
      </p:sp>
      <p:sp>
        <p:nvSpPr>
          <p:cNvPr id="102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00A379F-6D0A-9D42-81DA-B4855B13B103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List Implementation</a:t>
            </a:r>
          </a:p>
        </p:txBody>
      </p:sp>
      <p:sp>
        <p:nvSpPr>
          <p:cNvPr id="102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7772400" cy="25146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A location-aware list entry is an object storing</a:t>
            </a:r>
          </a:p>
          <a:p>
            <a:pPr lvl="1" eaLnBrk="1" hangingPunct="1"/>
            <a:r>
              <a:rPr lang="en-US" sz="2000">
                <a:latin typeface="Tahoma" charset="0"/>
              </a:rPr>
              <a:t>key</a:t>
            </a:r>
          </a:p>
          <a:p>
            <a:pPr lvl="1" eaLnBrk="1" hangingPunct="1"/>
            <a:r>
              <a:rPr lang="en-US" sz="2000">
                <a:latin typeface="Tahoma" charset="0"/>
              </a:rPr>
              <a:t>value</a:t>
            </a:r>
          </a:p>
          <a:p>
            <a:pPr lvl="1" eaLnBrk="1" hangingPunct="1"/>
            <a:r>
              <a:rPr lang="en-US" sz="2000">
                <a:latin typeface="Tahoma" charset="0"/>
              </a:rPr>
              <a:t>position (or rank) of the item in the list</a:t>
            </a:r>
          </a:p>
          <a:p>
            <a:pPr eaLnBrk="1" hangingPunct="1"/>
            <a:r>
              <a:rPr lang="en-US" sz="2400">
                <a:latin typeface="Tahoma" charset="0"/>
              </a:rPr>
              <a:t>In turn, the position (or array cell) stores the entry</a:t>
            </a:r>
          </a:p>
          <a:p>
            <a:pPr eaLnBrk="1" hangingPunct="1"/>
            <a:r>
              <a:rPr lang="en-US" sz="2400">
                <a:latin typeface="Tahoma" charset="0"/>
              </a:rPr>
              <a:t>Back pointers (or ranks) are updated during swaps</a:t>
            </a:r>
          </a:p>
        </p:txBody>
      </p:sp>
      <p:sp>
        <p:nvSpPr>
          <p:cNvPr id="10246" name="Rectangle 64"/>
          <p:cNvSpPr>
            <a:spLocks noChangeArrowheads="1"/>
          </p:cNvSpPr>
          <p:nvPr/>
        </p:nvSpPr>
        <p:spPr bwMode="auto">
          <a:xfrm>
            <a:off x="19050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65"/>
          <p:cNvSpPr>
            <a:spLocks noChangeArrowheads="1"/>
          </p:cNvSpPr>
          <p:nvPr/>
        </p:nvSpPr>
        <p:spPr bwMode="auto">
          <a:xfrm>
            <a:off x="22098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66"/>
          <p:cNvSpPr>
            <a:spLocks noChangeArrowheads="1"/>
          </p:cNvSpPr>
          <p:nvPr/>
        </p:nvSpPr>
        <p:spPr bwMode="auto">
          <a:xfrm>
            <a:off x="25146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Freeform 67"/>
          <p:cNvSpPr>
            <a:spLocks/>
          </p:cNvSpPr>
          <p:nvPr/>
        </p:nvSpPr>
        <p:spPr bwMode="auto">
          <a:xfrm>
            <a:off x="2667000" y="4662488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0" name="Rectangle 68"/>
          <p:cNvSpPr>
            <a:spLocks noChangeArrowheads="1"/>
          </p:cNvSpPr>
          <p:nvPr/>
        </p:nvSpPr>
        <p:spPr bwMode="auto">
          <a:xfrm>
            <a:off x="34290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69"/>
          <p:cNvSpPr>
            <a:spLocks noChangeArrowheads="1"/>
          </p:cNvSpPr>
          <p:nvPr/>
        </p:nvSpPr>
        <p:spPr bwMode="auto">
          <a:xfrm>
            <a:off x="37338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70"/>
          <p:cNvSpPr>
            <a:spLocks noChangeArrowheads="1"/>
          </p:cNvSpPr>
          <p:nvPr/>
        </p:nvSpPr>
        <p:spPr bwMode="auto">
          <a:xfrm>
            <a:off x="40386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Freeform 71"/>
          <p:cNvSpPr>
            <a:spLocks/>
          </p:cNvSpPr>
          <p:nvPr/>
        </p:nvSpPr>
        <p:spPr bwMode="auto">
          <a:xfrm>
            <a:off x="4191000" y="4662488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4" name="Rectangle 72"/>
          <p:cNvSpPr>
            <a:spLocks noChangeArrowheads="1"/>
          </p:cNvSpPr>
          <p:nvPr/>
        </p:nvSpPr>
        <p:spPr bwMode="auto">
          <a:xfrm>
            <a:off x="49530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73"/>
          <p:cNvSpPr>
            <a:spLocks noChangeArrowheads="1"/>
          </p:cNvSpPr>
          <p:nvPr/>
        </p:nvSpPr>
        <p:spPr bwMode="auto">
          <a:xfrm>
            <a:off x="52578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74"/>
          <p:cNvSpPr>
            <a:spLocks noChangeArrowheads="1"/>
          </p:cNvSpPr>
          <p:nvPr/>
        </p:nvSpPr>
        <p:spPr bwMode="auto">
          <a:xfrm>
            <a:off x="55626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Freeform 75"/>
          <p:cNvSpPr>
            <a:spLocks/>
          </p:cNvSpPr>
          <p:nvPr/>
        </p:nvSpPr>
        <p:spPr bwMode="auto">
          <a:xfrm>
            <a:off x="5715000" y="4662488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8" name="Rectangle 76"/>
          <p:cNvSpPr>
            <a:spLocks noChangeArrowheads="1"/>
          </p:cNvSpPr>
          <p:nvPr/>
        </p:nvSpPr>
        <p:spPr bwMode="auto">
          <a:xfrm>
            <a:off x="64770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77"/>
          <p:cNvSpPr>
            <a:spLocks noChangeArrowheads="1"/>
          </p:cNvSpPr>
          <p:nvPr/>
        </p:nvSpPr>
        <p:spPr bwMode="auto">
          <a:xfrm>
            <a:off x="67818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78"/>
          <p:cNvSpPr>
            <a:spLocks noChangeArrowheads="1"/>
          </p:cNvSpPr>
          <p:nvPr/>
        </p:nvSpPr>
        <p:spPr bwMode="auto">
          <a:xfrm>
            <a:off x="70866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Freeform 79"/>
          <p:cNvSpPr>
            <a:spLocks/>
          </p:cNvSpPr>
          <p:nvPr/>
        </p:nvSpPr>
        <p:spPr bwMode="auto">
          <a:xfrm rot="10800000">
            <a:off x="2819400" y="4814888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62" name="Freeform 80"/>
          <p:cNvSpPr>
            <a:spLocks/>
          </p:cNvSpPr>
          <p:nvPr/>
        </p:nvSpPr>
        <p:spPr bwMode="auto">
          <a:xfrm rot="10800000">
            <a:off x="4343400" y="4814888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63" name="Freeform 81"/>
          <p:cNvSpPr>
            <a:spLocks/>
          </p:cNvSpPr>
          <p:nvPr/>
        </p:nvSpPr>
        <p:spPr bwMode="auto">
          <a:xfrm rot="10800000">
            <a:off x="5867400" y="4814888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64" name="Freeform 82"/>
          <p:cNvSpPr>
            <a:spLocks/>
          </p:cNvSpPr>
          <p:nvPr/>
        </p:nvSpPr>
        <p:spPr bwMode="auto">
          <a:xfrm>
            <a:off x="2289175" y="4800600"/>
            <a:ext cx="168275" cy="55245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65" name="Freeform 83"/>
          <p:cNvSpPr>
            <a:spLocks/>
          </p:cNvSpPr>
          <p:nvPr/>
        </p:nvSpPr>
        <p:spPr bwMode="auto">
          <a:xfrm>
            <a:off x="3810000" y="4800600"/>
            <a:ext cx="168275" cy="55245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66" name="Freeform 84"/>
          <p:cNvSpPr>
            <a:spLocks/>
          </p:cNvSpPr>
          <p:nvPr/>
        </p:nvSpPr>
        <p:spPr bwMode="auto">
          <a:xfrm>
            <a:off x="5330825" y="4800600"/>
            <a:ext cx="168275" cy="55245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67" name="Freeform 85"/>
          <p:cNvSpPr>
            <a:spLocks/>
          </p:cNvSpPr>
          <p:nvPr/>
        </p:nvSpPr>
        <p:spPr bwMode="auto">
          <a:xfrm>
            <a:off x="6851650" y="4800600"/>
            <a:ext cx="168275" cy="55245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  <a:gd name="T6" fmla="*/ 0 60000 65536"/>
              <a:gd name="T7" fmla="*/ 0 60000 65536"/>
              <a:gd name="T8" fmla="*/ 0 60000 65536"/>
              <a:gd name="T9" fmla="*/ 0 w 106"/>
              <a:gd name="T10" fmla="*/ 0 h 348"/>
              <a:gd name="T11" fmla="*/ 106 w 106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68" name="Rectangle 90"/>
          <p:cNvSpPr>
            <a:spLocks noChangeArrowheads="1"/>
          </p:cNvSpPr>
          <p:nvPr/>
        </p:nvSpPr>
        <p:spPr bwMode="auto">
          <a:xfrm>
            <a:off x="80010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Rectangle 91"/>
          <p:cNvSpPr>
            <a:spLocks noChangeArrowheads="1"/>
          </p:cNvSpPr>
          <p:nvPr/>
        </p:nvSpPr>
        <p:spPr bwMode="auto">
          <a:xfrm>
            <a:off x="9906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Freeform 92"/>
          <p:cNvSpPr>
            <a:spLocks/>
          </p:cNvSpPr>
          <p:nvPr/>
        </p:nvSpPr>
        <p:spPr bwMode="auto">
          <a:xfrm>
            <a:off x="7239000" y="4648200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71" name="Freeform 93"/>
          <p:cNvSpPr>
            <a:spLocks/>
          </p:cNvSpPr>
          <p:nvPr/>
        </p:nvSpPr>
        <p:spPr bwMode="auto">
          <a:xfrm rot="10800000">
            <a:off x="7391400" y="4800600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72" name="Freeform 94"/>
          <p:cNvSpPr>
            <a:spLocks/>
          </p:cNvSpPr>
          <p:nvPr/>
        </p:nvSpPr>
        <p:spPr bwMode="auto">
          <a:xfrm>
            <a:off x="1143000" y="4648200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73" name="Freeform 95"/>
          <p:cNvSpPr>
            <a:spLocks/>
          </p:cNvSpPr>
          <p:nvPr/>
        </p:nvSpPr>
        <p:spPr bwMode="auto">
          <a:xfrm rot="10800000">
            <a:off x="1295400" y="4800600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  <a:gd name="T6" fmla="*/ 0 60000 65536"/>
              <a:gd name="T7" fmla="*/ 0 60000 65536"/>
              <a:gd name="T8" fmla="*/ 0 60000 65536"/>
              <a:gd name="T9" fmla="*/ 0 w 480"/>
              <a:gd name="T10" fmla="*/ 0 h 88"/>
              <a:gd name="T11" fmla="*/ 480 w 480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74" name="Text Box 96"/>
          <p:cNvSpPr txBox="1">
            <a:spLocks noChangeArrowheads="1"/>
          </p:cNvSpPr>
          <p:nvPr/>
        </p:nvSpPr>
        <p:spPr bwMode="auto">
          <a:xfrm>
            <a:off x="7693025" y="41910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trailer</a:t>
            </a:r>
          </a:p>
        </p:txBody>
      </p:sp>
      <p:sp>
        <p:nvSpPr>
          <p:cNvPr id="10275" name="Text Box 97"/>
          <p:cNvSpPr txBox="1">
            <a:spLocks noChangeArrowheads="1"/>
          </p:cNvSpPr>
          <p:nvPr/>
        </p:nvSpPr>
        <p:spPr bwMode="auto">
          <a:xfrm>
            <a:off x="625475" y="4267200"/>
            <a:ext cx="957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header</a:t>
            </a:r>
          </a:p>
        </p:txBody>
      </p:sp>
      <p:sp>
        <p:nvSpPr>
          <p:cNvPr id="10276" name="AutoShape 98"/>
          <p:cNvSpPr>
            <a:spLocks noChangeArrowheads="1"/>
          </p:cNvSpPr>
          <p:nvPr/>
        </p:nvSpPr>
        <p:spPr bwMode="auto">
          <a:xfrm>
            <a:off x="1676400" y="4267200"/>
            <a:ext cx="58674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Text Box 99"/>
          <p:cNvSpPr txBox="1">
            <a:spLocks noChangeArrowheads="1"/>
          </p:cNvSpPr>
          <p:nvPr/>
        </p:nvSpPr>
        <p:spPr bwMode="auto">
          <a:xfrm>
            <a:off x="5611813" y="4251325"/>
            <a:ext cx="1931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nodes/positions</a:t>
            </a:r>
          </a:p>
        </p:txBody>
      </p:sp>
      <p:sp>
        <p:nvSpPr>
          <p:cNvPr id="10278" name="AutoShape 100"/>
          <p:cNvSpPr>
            <a:spLocks noChangeArrowheads="1"/>
          </p:cNvSpPr>
          <p:nvPr/>
        </p:nvSpPr>
        <p:spPr bwMode="auto">
          <a:xfrm>
            <a:off x="1905000" y="5257800"/>
            <a:ext cx="5638800" cy="1143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2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Text Box 101"/>
          <p:cNvSpPr txBox="1">
            <a:spLocks noChangeArrowheads="1"/>
          </p:cNvSpPr>
          <p:nvPr/>
        </p:nvSpPr>
        <p:spPr bwMode="auto">
          <a:xfrm>
            <a:off x="6477000" y="6019800"/>
            <a:ext cx="941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</a:rPr>
              <a:t>entries</a:t>
            </a:r>
          </a:p>
        </p:txBody>
      </p:sp>
      <p:grpSp>
        <p:nvGrpSpPr>
          <p:cNvPr id="10280" name="Group 106"/>
          <p:cNvGrpSpPr>
            <a:grpSpLocks/>
          </p:cNvGrpSpPr>
          <p:nvPr/>
        </p:nvGrpSpPr>
        <p:grpSpPr bwMode="auto">
          <a:xfrm>
            <a:off x="2133600" y="5365750"/>
            <a:ext cx="685800" cy="577850"/>
            <a:chOff x="3000" y="1152"/>
            <a:chExt cx="672" cy="480"/>
          </a:xfrm>
        </p:grpSpPr>
        <p:sp>
          <p:nvSpPr>
            <p:cNvPr id="10306" name="AutoShape 107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7" name="Line 108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8" name="Line 109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1" name="Text Box 110"/>
          <p:cNvSpPr txBox="1">
            <a:spLocks noChangeArrowheads="1"/>
          </p:cNvSpPr>
          <p:nvPr/>
        </p:nvSpPr>
        <p:spPr bwMode="auto">
          <a:xfrm>
            <a:off x="2179638" y="53498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imes New Roman" charset="0"/>
                <a:sym typeface="Symbol" charset="0"/>
              </a:rPr>
              <a:t>2</a:t>
            </a:r>
          </a:p>
        </p:txBody>
      </p:sp>
      <p:sp>
        <p:nvSpPr>
          <p:cNvPr id="10282" name="Text Box 111"/>
          <p:cNvSpPr txBox="1">
            <a:spLocks noChangeArrowheads="1"/>
          </p:cNvSpPr>
          <p:nvPr/>
        </p:nvSpPr>
        <p:spPr bwMode="auto">
          <a:xfrm>
            <a:off x="2468563" y="5348288"/>
            <a:ext cx="29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latin typeface="Times New Roman" charset="0"/>
                <a:sym typeface="Symbol" charset="0"/>
              </a:rPr>
              <a:t>c</a:t>
            </a:r>
          </a:p>
        </p:txBody>
      </p:sp>
      <p:grpSp>
        <p:nvGrpSpPr>
          <p:cNvPr id="10283" name="Group 112"/>
          <p:cNvGrpSpPr>
            <a:grpSpLocks/>
          </p:cNvGrpSpPr>
          <p:nvPr/>
        </p:nvGrpSpPr>
        <p:grpSpPr bwMode="auto">
          <a:xfrm>
            <a:off x="3733800" y="5365750"/>
            <a:ext cx="685800" cy="577850"/>
            <a:chOff x="3000" y="1152"/>
            <a:chExt cx="672" cy="480"/>
          </a:xfrm>
        </p:grpSpPr>
        <p:sp>
          <p:nvSpPr>
            <p:cNvPr id="10303" name="AutoShape 113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Line 114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5" name="Line 115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4" name="Text Box 116"/>
          <p:cNvSpPr txBox="1">
            <a:spLocks noChangeArrowheads="1"/>
          </p:cNvSpPr>
          <p:nvPr/>
        </p:nvSpPr>
        <p:spPr bwMode="auto">
          <a:xfrm>
            <a:off x="3779838" y="53498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imes New Roman" charset="0"/>
                <a:sym typeface="Symbol" charset="0"/>
              </a:rPr>
              <a:t>4</a:t>
            </a:r>
          </a:p>
        </p:txBody>
      </p:sp>
      <p:sp>
        <p:nvSpPr>
          <p:cNvPr id="10285" name="Text Box 117"/>
          <p:cNvSpPr txBox="1">
            <a:spLocks noChangeArrowheads="1"/>
          </p:cNvSpPr>
          <p:nvPr/>
        </p:nvSpPr>
        <p:spPr bwMode="auto">
          <a:xfrm>
            <a:off x="4068763" y="5348288"/>
            <a:ext cx="29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latin typeface="Times New Roman" charset="0"/>
                <a:sym typeface="Symbol" charset="0"/>
              </a:rPr>
              <a:t>c</a:t>
            </a:r>
          </a:p>
        </p:txBody>
      </p:sp>
      <p:grpSp>
        <p:nvGrpSpPr>
          <p:cNvPr id="10286" name="Group 118"/>
          <p:cNvGrpSpPr>
            <a:grpSpLocks/>
          </p:cNvGrpSpPr>
          <p:nvPr/>
        </p:nvGrpSpPr>
        <p:grpSpPr bwMode="auto">
          <a:xfrm>
            <a:off x="5181600" y="5351463"/>
            <a:ext cx="685800" cy="577850"/>
            <a:chOff x="3000" y="1152"/>
            <a:chExt cx="672" cy="480"/>
          </a:xfrm>
        </p:grpSpPr>
        <p:sp>
          <p:nvSpPr>
            <p:cNvPr id="10300" name="AutoShape 119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1" name="Line 120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2" name="Line 121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7" name="Text Box 122"/>
          <p:cNvSpPr txBox="1">
            <a:spLocks noChangeArrowheads="1"/>
          </p:cNvSpPr>
          <p:nvPr/>
        </p:nvSpPr>
        <p:spPr bwMode="auto">
          <a:xfrm>
            <a:off x="5227638" y="53355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10288" name="Text Box 123"/>
          <p:cNvSpPr txBox="1">
            <a:spLocks noChangeArrowheads="1"/>
          </p:cNvSpPr>
          <p:nvPr/>
        </p:nvSpPr>
        <p:spPr bwMode="auto">
          <a:xfrm>
            <a:off x="5516563" y="5334000"/>
            <a:ext cx="29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latin typeface="Times New Roman" charset="0"/>
                <a:sym typeface="Symbol" charset="0"/>
              </a:rPr>
              <a:t>c</a:t>
            </a:r>
          </a:p>
        </p:txBody>
      </p:sp>
      <p:grpSp>
        <p:nvGrpSpPr>
          <p:cNvPr id="10289" name="Group 124"/>
          <p:cNvGrpSpPr>
            <a:grpSpLocks/>
          </p:cNvGrpSpPr>
          <p:nvPr/>
        </p:nvGrpSpPr>
        <p:grpSpPr bwMode="auto">
          <a:xfrm>
            <a:off x="6705600" y="5351463"/>
            <a:ext cx="685800" cy="577850"/>
            <a:chOff x="3000" y="1152"/>
            <a:chExt cx="672" cy="480"/>
          </a:xfrm>
        </p:grpSpPr>
        <p:sp>
          <p:nvSpPr>
            <p:cNvPr id="10297" name="AutoShape 125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8" name="Line 126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9" name="Line 127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0" name="Text Box 128"/>
          <p:cNvSpPr txBox="1">
            <a:spLocks noChangeArrowheads="1"/>
          </p:cNvSpPr>
          <p:nvPr/>
        </p:nvSpPr>
        <p:spPr bwMode="auto">
          <a:xfrm>
            <a:off x="6751638" y="53355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imes New Roman" charset="0"/>
                <a:sym typeface="Symbol" charset="0"/>
              </a:rPr>
              <a:t>8</a:t>
            </a:r>
          </a:p>
        </p:txBody>
      </p:sp>
      <p:sp>
        <p:nvSpPr>
          <p:cNvPr id="10291" name="Text Box 129"/>
          <p:cNvSpPr txBox="1">
            <a:spLocks noChangeArrowheads="1"/>
          </p:cNvSpPr>
          <p:nvPr/>
        </p:nvSpPr>
        <p:spPr bwMode="auto">
          <a:xfrm>
            <a:off x="7040563" y="5334000"/>
            <a:ext cx="29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latin typeface="Times New Roman" charset="0"/>
                <a:sym typeface="Symbol" charset="0"/>
              </a:rPr>
              <a:t>c</a:t>
            </a:r>
          </a:p>
        </p:txBody>
      </p:sp>
      <p:sp>
        <p:nvSpPr>
          <p:cNvPr id="10292" name="Freeform 130"/>
          <p:cNvSpPr>
            <a:spLocks/>
          </p:cNvSpPr>
          <p:nvPr/>
        </p:nvSpPr>
        <p:spPr bwMode="auto">
          <a:xfrm>
            <a:off x="7032625" y="4975225"/>
            <a:ext cx="817563" cy="1168400"/>
          </a:xfrm>
          <a:custGeom>
            <a:avLst/>
            <a:gdLst>
              <a:gd name="T0" fmla="*/ 0 w 515"/>
              <a:gd name="T1" fmla="*/ 531 h 736"/>
              <a:gd name="T2" fmla="*/ 455 w 515"/>
              <a:gd name="T3" fmla="*/ 685 h 736"/>
              <a:gd name="T4" fmla="*/ 362 w 515"/>
              <a:gd name="T5" fmla="*/ 225 h 736"/>
              <a:gd name="T6" fmla="*/ 18 w 515"/>
              <a:gd name="T7" fmla="*/ 0 h 736"/>
              <a:gd name="T8" fmla="*/ 0 60000 65536"/>
              <a:gd name="T9" fmla="*/ 0 60000 65536"/>
              <a:gd name="T10" fmla="*/ 0 60000 65536"/>
              <a:gd name="T11" fmla="*/ 0 60000 65536"/>
              <a:gd name="T12" fmla="*/ 0 w 515"/>
              <a:gd name="T13" fmla="*/ 0 h 736"/>
              <a:gd name="T14" fmla="*/ 515 w 515"/>
              <a:gd name="T15" fmla="*/ 736 h 7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5" h="736">
                <a:moveTo>
                  <a:pt x="0" y="531"/>
                </a:moveTo>
                <a:cubicBezTo>
                  <a:pt x="75" y="557"/>
                  <a:pt x="395" y="736"/>
                  <a:pt x="455" y="685"/>
                </a:cubicBezTo>
                <a:cubicBezTo>
                  <a:pt x="515" y="634"/>
                  <a:pt x="435" y="339"/>
                  <a:pt x="362" y="225"/>
                </a:cubicBezTo>
                <a:cubicBezTo>
                  <a:pt x="289" y="111"/>
                  <a:pt x="90" y="47"/>
                  <a:pt x="18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3" name="Freeform 131"/>
          <p:cNvSpPr>
            <a:spLocks/>
          </p:cNvSpPr>
          <p:nvPr/>
        </p:nvSpPr>
        <p:spPr bwMode="auto">
          <a:xfrm>
            <a:off x="2459038" y="5003800"/>
            <a:ext cx="817562" cy="1168400"/>
          </a:xfrm>
          <a:custGeom>
            <a:avLst/>
            <a:gdLst>
              <a:gd name="T0" fmla="*/ 0 w 515"/>
              <a:gd name="T1" fmla="*/ 531 h 736"/>
              <a:gd name="T2" fmla="*/ 455 w 515"/>
              <a:gd name="T3" fmla="*/ 685 h 736"/>
              <a:gd name="T4" fmla="*/ 362 w 515"/>
              <a:gd name="T5" fmla="*/ 225 h 736"/>
              <a:gd name="T6" fmla="*/ 18 w 515"/>
              <a:gd name="T7" fmla="*/ 0 h 736"/>
              <a:gd name="T8" fmla="*/ 0 60000 65536"/>
              <a:gd name="T9" fmla="*/ 0 60000 65536"/>
              <a:gd name="T10" fmla="*/ 0 60000 65536"/>
              <a:gd name="T11" fmla="*/ 0 60000 65536"/>
              <a:gd name="T12" fmla="*/ 0 w 515"/>
              <a:gd name="T13" fmla="*/ 0 h 736"/>
              <a:gd name="T14" fmla="*/ 515 w 515"/>
              <a:gd name="T15" fmla="*/ 736 h 7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5" h="736">
                <a:moveTo>
                  <a:pt x="0" y="531"/>
                </a:moveTo>
                <a:cubicBezTo>
                  <a:pt x="75" y="557"/>
                  <a:pt x="395" y="736"/>
                  <a:pt x="455" y="685"/>
                </a:cubicBezTo>
                <a:cubicBezTo>
                  <a:pt x="515" y="634"/>
                  <a:pt x="435" y="339"/>
                  <a:pt x="362" y="225"/>
                </a:cubicBezTo>
                <a:cubicBezTo>
                  <a:pt x="289" y="111"/>
                  <a:pt x="90" y="47"/>
                  <a:pt x="18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Freeform 132"/>
          <p:cNvSpPr>
            <a:spLocks/>
          </p:cNvSpPr>
          <p:nvPr/>
        </p:nvSpPr>
        <p:spPr bwMode="auto">
          <a:xfrm>
            <a:off x="4038600" y="5003800"/>
            <a:ext cx="817563" cy="1168400"/>
          </a:xfrm>
          <a:custGeom>
            <a:avLst/>
            <a:gdLst>
              <a:gd name="T0" fmla="*/ 0 w 515"/>
              <a:gd name="T1" fmla="*/ 531 h 736"/>
              <a:gd name="T2" fmla="*/ 455 w 515"/>
              <a:gd name="T3" fmla="*/ 685 h 736"/>
              <a:gd name="T4" fmla="*/ 362 w 515"/>
              <a:gd name="T5" fmla="*/ 225 h 736"/>
              <a:gd name="T6" fmla="*/ 18 w 515"/>
              <a:gd name="T7" fmla="*/ 0 h 736"/>
              <a:gd name="T8" fmla="*/ 0 60000 65536"/>
              <a:gd name="T9" fmla="*/ 0 60000 65536"/>
              <a:gd name="T10" fmla="*/ 0 60000 65536"/>
              <a:gd name="T11" fmla="*/ 0 60000 65536"/>
              <a:gd name="T12" fmla="*/ 0 w 515"/>
              <a:gd name="T13" fmla="*/ 0 h 736"/>
              <a:gd name="T14" fmla="*/ 515 w 515"/>
              <a:gd name="T15" fmla="*/ 736 h 7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5" h="736">
                <a:moveTo>
                  <a:pt x="0" y="531"/>
                </a:moveTo>
                <a:cubicBezTo>
                  <a:pt x="75" y="557"/>
                  <a:pt x="395" y="736"/>
                  <a:pt x="455" y="685"/>
                </a:cubicBezTo>
                <a:cubicBezTo>
                  <a:pt x="515" y="634"/>
                  <a:pt x="435" y="339"/>
                  <a:pt x="362" y="225"/>
                </a:cubicBezTo>
                <a:cubicBezTo>
                  <a:pt x="289" y="111"/>
                  <a:pt x="90" y="47"/>
                  <a:pt x="18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5" name="Freeform 133"/>
          <p:cNvSpPr>
            <a:spLocks/>
          </p:cNvSpPr>
          <p:nvPr/>
        </p:nvSpPr>
        <p:spPr bwMode="auto">
          <a:xfrm>
            <a:off x="5507038" y="5003800"/>
            <a:ext cx="817562" cy="1168400"/>
          </a:xfrm>
          <a:custGeom>
            <a:avLst/>
            <a:gdLst>
              <a:gd name="T0" fmla="*/ 0 w 515"/>
              <a:gd name="T1" fmla="*/ 531 h 736"/>
              <a:gd name="T2" fmla="*/ 455 w 515"/>
              <a:gd name="T3" fmla="*/ 685 h 736"/>
              <a:gd name="T4" fmla="*/ 362 w 515"/>
              <a:gd name="T5" fmla="*/ 225 h 736"/>
              <a:gd name="T6" fmla="*/ 18 w 515"/>
              <a:gd name="T7" fmla="*/ 0 h 736"/>
              <a:gd name="T8" fmla="*/ 0 60000 65536"/>
              <a:gd name="T9" fmla="*/ 0 60000 65536"/>
              <a:gd name="T10" fmla="*/ 0 60000 65536"/>
              <a:gd name="T11" fmla="*/ 0 60000 65536"/>
              <a:gd name="T12" fmla="*/ 0 w 515"/>
              <a:gd name="T13" fmla="*/ 0 h 736"/>
              <a:gd name="T14" fmla="*/ 515 w 515"/>
              <a:gd name="T15" fmla="*/ 736 h 7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5" h="736">
                <a:moveTo>
                  <a:pt x="0" y="531"/>
                </a:moveTo>
                <a:cubicBezTo>
                  <a:pt x="75" y="557"/>
                  <a:pt x="395" y="736"/>
                  <a:pt x="455" y="685"/>
                </a:cubicBezTo>
                <a:cubicBezTo>
                  <a:pt x="515" y="634"/>
                  <a:pt x="435" y="339"/>
                  <a:pt x="362" y="225"/>
                </a:cubicBezTo>
                <a:cubicBezTo>
                  <a:pt x="289" y="111"/>
                  <a:pt x="90" y="47"/>
                  <a:pt x="18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Date Placeholder 6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© 2014 Goodrich, Tamassia, Goldwasser</a:t>
            </a:r>
            <a:endParaRPr 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Adaptable Priority Queues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69F6EA2-0D08-1044-970A-2DC65BAF5759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Heap Implementation</a:t>
            </a:r>
          </a:p>
        </p:txBody>
      </p:sp>
      <p:sp>
        <p:nvSpPr>
          <p:cNvPr id="131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3429000" cy="4648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  <a:buFont typeface="Wingdings" pitchFamily="2" charset="2"/>
              <a:buChar char="q"/>
              <a:defRPr/>
            </a:pPr>
            <a:r>
              <a:rPr lang="en-US" sz="2400" dirty="0" smtClean="0">
                <a:ea typeface="+mn-ea"/>
              </a:rPr>
              <a:t>A location-aware heap entry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n"/>
              <a:defRPr/>
            </a:pPr>
            <a:r>
              <a:rPr lang="en-US" sz="2000" dirty="0" smtClean="0"/>
              <a:t>key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n"/>
              <a:defRPr/>
            </a:pPr>
            <a:r>
              <a:rPr lang="en-US" sz="2000" dirty="0" smtClean="0"/>
              <a:t>value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n"/>
              <a:defRPr/>
            </a:pPr>
            <a:r>
              <a:rPr lang="en-US" sz="2000" dirty="0" smtClean="0"/>
              <a:t>position of the entry in the underlying heap</a:t>
            </a:r>
          </a:p>
          <a:p>
            <a:pPr lvl="2" eaLnBrk="1" hangingPunct="1">
              <a:lnSpc>
                <a:spcPct val="110000"/>
              </a:lnSpc>
              <a:buFont typeface="Wingdings" pitchFamily="2" charset="2"/>
              <a:buChar char="n"/>
              <a:defRPr/>
            </a:pPr>
            <a:r>
              <a:rPr lang="en-US" sz="1600" dirty="0" smtClean="0"/>
              <a:t>Pointer in linked structure</a:t>
            </a:r>
          </a:p>
          <a:p>
            <a:pPr lvl="2" eaLnBrk="1" hangingPunct="1">
              <a:lnSpc>
                <a:spcPct val="110000"/>
              </a:lnSpc>
              <a:buFont typeface="Wingdings" pitchFamily="2" charset="2"/>
              <a:buChar char="n"/>
              <a:defRPr/>
            </a:pPr>
            <a:r>
              <a:rPr lang="en-US" sz="1600" dirty="0" smtClean="0"/>
              <a:t>Index in array-based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q"/>
              <a:defRPr/>
            </a:pPr>
            <a:r>
              <a:rPr lang="en-US" sz="2400" dirty="0">
                <a:ea typeface="+mn-ea"/>
              </a:rPr>
              <a:t>E</a:t>
            </a:r>
            <a:r>
              <a:rPr lang="en-US" sz="2400" dirty="0" smtClean="0">
                <a:ea typeface="+mn-ea"/>
              </a:rPr>
              <a:t>ach heap position stores an entry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q"/>
              <a:defRPr/>
            </a:pPr>
            <a:r>
              <a:rPr lang="en-US" sz="2400" dirty="0" smtClean="0">
                <a:ea typeface="+mn-ea"/>
              </a:rPr>
              <a:t>Back pointers are updated during entry swaps</a:t>
            </a:r>
          </a:p>
        </p:txBody>
      </p:sp>
      <p:sp>
        <p:nvSpPr>
          <p:cNvPr id="11270" name="Oval 5"/>
          <p:cNvSpPr>
            <a:spLocks noChangeArrowheads="1"/>
          </p:cNvSpPr>
          <p:nvPr/>
        </p:nvSpPr>
        <p:spPr bwMode="auto">
          <a:xfrm>
            <a:off x="6132513" y="3103563"/>
            <a:ext cx="320675" cy="31908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800">
              <a:latin typeface="Times New Roman" charset="0"/>
              <a:sym typeface="Symbol" charset="0"/>
            </a:endParaRPr>
          </a:p>
        </p:txBody>
      </p:sp>
      <p:sp>
        <p:nvSpPr>
          <p:cNvPr id="11271" name="Oval 6"/>
          <p:cNvSpPr>
            <a:spLocks noChangeArrowheads="1"/>
          </p:cNvSpPr>
          <p:nvPr/>
        </p:nvSpPr>
        <p:spPr bwMode="auto">
          <a:xfrm>
            <a:off x="7543800" y="3614738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800">
              <a:latin typeface="Times New Roman" charset="0"/>
              <a:sym typeface="Symbol" charset="0"/>
            </a:endParaRPr>
          </a:p>
        </p:txBody>
      </p:sp>
      <p:sp>
        <p:nvSpPr>
          <p:cNvPr id="11272" name="Oval 7"/>
          <p:cNvSpPr>
            <a:spLocks noChangeArrowheads="1"/>
          </p:cNvSpPr>
          <p:nvPr/>
        </p:nvSpPr>
        <p:spPr bwMode="auto">
          <a:xfrm>
            <a:off x="5180013" y="3614738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800">
              <a:latin typeface="Times New Roman" charset="0"/>
              <a:sym typeface="Symbol" charset="0"/>
            </a:endParaRPr>
          </a:p>
        </p:txBody>
      </p:sp>
      <p:sp>
        <p:nvSpPr>
          <p:cNvPr id="11273" name="Oval 8"/>
          <p:cNvSpPr>
            <a:spLocks noChangeArrowheads="1"/>
          </p:cNvSpPr>
          <p:nvPr/>
        </p:nvSpPr>
        <p:spPr bwMode="auto">
          <a:xfrm>
            <a:off x="5767388" y="4110038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800">
              <a:latin typeface="Times New Roman" charset="0"/>
              <a:sym typeface="Symbol" charset="0"/>
            </a:endParaRPr>
          </a:p>
        </p:txBody>
      </p:sp>
      <p:cxnSp>
        <p:nvCxnSpPr>
          <p:cNvPr id="11274" name="AutoShape 12"/>
          <p:cNvCxnSpPr>
            <a:cxnSpLocks noChangeShapeType="1"/>
            <a:stCxn id="11270" idx="3"/>
            <a:endCxn id="11272" idx="7"/>
          </p:cNvCxnSpPr>
          <p:nvPr/>
        </p:nvCxnSpPr>
        <p:spPr bwMode="auto">
          <a:xfrm flipH="1">
            <a:off x="5453063" y="3384550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5" name="AutoShape 13"/>
          <p:cNvCxnSpPr>
            <a:cxnSpLocks noChangeShapeType="1"/>
            <a:stCxn id="11271" idx="1"/>
            <a:endCxn id="11270" idx="5"/>
          </p:cNvCxnSpPr>
          <p:nvPr/>
        </p:nvCxnSpPr>
        <p:spPr bwMode="auto">
          <a:xfrm flipH="1" flipV="1">
            <a:off x="6405563" y="3386138"/>
            <a:ext cx="1184275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6" name="AutoShape 15"/>
          <p:cNvCxnSpPr>
            <a:cxnSpLocks noChangeShapeType="1"/>
            <a:stCxn id="11280" idx="7"/>
            <a:endCxn id="11271" idx="3"/>
          </p:cNvCxnSpPr>
          <p:nvPr/>
        </p:nvCxnSpPr>
        <p:spPr bwMode="auto">
          <a:xfrm flipV="1">
            <a:off x="7323138" y="3897313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7" name="AutoShape 18"/>
          <p:cNvCxnSpPr>
            <a:cxnSpLocks noChangeShapeType="1"/>
            <a:stCxn id="11279" idx="7"/>
            <a:endCxn id="11272" idx="3"/>
          </p:cNvCxnSpPr>
          <p:nvPr/>
        </p:nvCxnSpPr>
        <p:spPr bwMode="auto">
          <a:xfrm flipV="1">
            <a:off x="4865688" y="3897313"/>
            <a:ext cx="360362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8" name="AutoShape 19"/>
          <p:cNvCxnSpPr>
            <a:cxnSpLocks noChangeShapeType="1"/>
            <a:stCxn id="11273" idx="1"/>
            <a:endCxn id="11272" idx="5"/>
          </p:cNvCxnSpPr>
          <p:nvPr/>
        </p:nvCxnSpPr>
        <p:spPr bwMode="auto">
          <a:xfrm flipH="1" flipV="1">
            <a:off x="5453063" y="3897313"/>
            <a:ext cx="36195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9" name="Oval 20"/>
          <p:cNvSpPr>
            <a:spLocks noChangeArrowheads="1"/>
          </p:cNvSpPr>
          <p:nvPr/>
        </p:nvSpPr>
        <p:spPr bwMode="auto">
          <a:xfrm>
            <a:off x="4592638" y="4110038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800">
              <a:latin typeface="Times New Roman" charset="0"/>
              <a:sym typeface="Symbol" charset="0"/>
            </a:endParaRPr>
          </a:p>
        </p:txBody>
      </p:sp>
      <p:sp>
        <p:nvSpPr>
          <p:cNvPr id="11280" name="Oval 25"/>
          <p:cNvSpPr>
            <a:spLocks noChangeArrowheads="1"/>
          </p:cNvSpPr>
          <p:nvPr/>
        </p:nvSpPr>
        <p:spPr bwMode="auto">
          <a:xfrm>
            <a:off x="7050088" y="4110038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/>
          <a:p>
            <a:endParaRPr lang="en-US" sz="1800">
              <a:latin typeface="Times New Roman" charset="0"/>
              <a:sym typeface="Symbol" charset="0"/>
            </a:endParaRPr>
          </a:p>
        </p:txBody>
      </p:sp>
      <p:grpSp>
        <p:nvGrpSpPr>
          <p:cNvPr id="11281" name="Group 33"/>
          <p:cNvGrpSpPr>
            <a:grpSpLocks/>
          </p:cNvGrpSpPr>
          <p:nvPr/>
        </p:nvGrpSpPr>
        <p:grpSpPr bwMode="auto">
          <a:xfrm>
            <a:off x="4343400" y="2282825"/>
            <a:ext cx="685800" cy="577850"/>
            <a:chOff x="3000" y="1152"/>
            <a:chExt cx="672" cy="480"/>
          </a:xfrm>
        </p:grpSpPr>
        <p:sp>
          <p:nvSpPr>
            <p:cNvPr id="11327" name="AutoShape 30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Line 31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Line 32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2" name="Text Box 34"/>
          <p:cNvSpPr txBox="1">
            <a:spLocks noChangeArrowheads="1"/>
          </p:cNvSpPr>
          <p:nvPr/>
        </p:nvSpPr>
        <p:spPr bwMode="auto">
          <a:xfrm>
            <a:off x="4389438" y="226695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imes New Roman" charset="0"/>
                <a:sym typeface="Symbol" charset="0"/>
              </a:rPr>
              <a:t>4</a:t>
            </a:r>
          </a:p>
        </p:txBody>
      </p:sp>
      <p:sp>
        <p:nvSpPr>
          <p:cNvPr id="11283" name="Text Box 35"/>
          <p:cNvSpPr txBox="1">
            <a:spLocks noChangeArrowheads="1"/>
          </p:cNvSpPr>
          <p:nvPr/>
        </p:nvSpPr>
        <p:spPr bwMode="auto">
          <a:xfrm>
            <a:off x="4672013" y="226536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latin typeface="Times New Roman" charset="0"/>
                <a:sym typeface="Symbol" charset="0"/>
              </a:rPr>
              <a:t>a</a:t>
            </a:r>
          </a:p>
        </p:txBody>
      </p:sp>
      <p:grpSp>
        <p:nvGrpSpPr>
          <p:cNvPr id="11284" name="Group 38"/>
          <p:cNvGrpSpPr>
            <a:grpSpLocks/>
          </p:cNvGrpSpPr>
          <p:nvPr/>
        </p:nvGrpSpPr>
        <p:grpSpPr bwMode="auto">
          <a:xfrm>
            <a:off x="6019800" y="1673225"/>
            <a:ext cx="685800" cy="577850"/>
            <a:chOff x="3000" y="1152"/>
            <a:chExt cx="672" cy="480"/>
          </a:xfrm>
        </p:grpSpPr>
        <p:sp>
          <p:nvSpPr>
            <p:cNvPr id="11324" name="AutoShape 39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Line 40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Line 41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5" name="Text Box 42"/>
          <p:cNvSpPr txBox="1">
            <a:spLocks noChangeArrowheads="1"/>
          </p:cNvSpPr>
          <p:nvPr/>
        </p:nvSpPr>
        <p:spPr bwMode="auto">
          <a:xfrm>
            <a:off x="6065838" y="165735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imes New Roman" charset="0"/>
                <a:sym typeface="Symbol" charset="0"/>
              </a:rPr>
              <a:t>2</a:t>
            </a:r>
          </a:p>
        </p:txBody>
      </p:sp>
      <p:sp>
        <p:nvSpPr>
          <p:cNvPr id="11286" name="Text Box 43"/>
          <p:cNvSpPr txBox="1">
            <a:spLocks noChangeArrowheads="1"/>
          </p:cNvSpPr>
          <p:nvPr/>
        </p:nvSpPr>
        <p:spPr bwMode="auto">
          <a:xfrm>
            <a:off x="6348413" y="165576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latin typeface="Times New Roman" charset="0"/>
                <a:sym typeface="Symbol" charset="0"/>
              </a:rPr>
              <a:t>d</a:t>
            </a:r>
          </a:p>
        </p:txBody>
      </p:sp>
      <p:grpSp>
        <p:nvGrpSpPr>
          <p:cNvPr id="11287" name="Group 45"/>
          <p:cNvGrpSpPr>
            <a:grpSpLocks/>
          </p:cNvGrpSpPr>
          <p:nvPr/>
        </p:nvGrpSpPr>
        <p:grpSpPr bwMode="auto">
          <a:xfrm>
            <a:off x="7620000" y="2282825"/>
            <a:ext cx="685800" cy="577850"/>
            <a:chOff x="3000" y="1152"/>
            <a:chExt cx="672" cy="480"/>
          </a:xfrm>
        </p:grpSpPr>
        <p:sp>
          <p:nvSpPr>
            <p:cNvPr id="11321" name="AutoShape 46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Line 47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Line 48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8" name="Text Box 49"/>
          <p:cNvSpPr txBox="1">
            <a:spLocks noChangeArrowheads="1"/>
          </p:cNvSpPr>
          <p:nvPr/>
        </p:nvSpPr>
        <p:spPr bwMode="auto">
          <a:xfrm>
            <a:off x="7666038" y="226695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imes New Roman" charset="0"/>
                <a:sym typeface="Symbol" charset="0"/>
              </a:rPr>
              <a:t>6</a:t>
            </a:r>
          </a:p>
        </p:txBody>
      </p:sp>
      <p:sp>
        <p:nvSpPr>
          <p:cNvPr id="11289" name="Text Box 50"/>
          <p:cNvSpPr txBox="1">
            <a:spLocks noChangeArrowheads="1"/>
          </p:cNvSpPr>
          <p:nvPr/>
        </p:nvSpPr>
        <p:spPr bwMode="auto">
          <a:xfrm>
            <a:off x="7948613" y="226536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latin typeface="Times New Roman" charset="0"/>
                <a:sym typeface="Symbol" charset="0"/>
              </a:rPr>
              <a:t>b</a:t>
            </a:r>
          </a:p>
        </p:txBody>
      </p:sp>
      <p:grpSp>
        <p:nvGrpSpPr>
          <p:cNvPr id="11290" name="Group 52"/>
          <p:cNvGrpSpPr>
            <a:grpSpLocks/>
          </p:cNvGrpSpPr>
          <p:nvPr/>
        </p:nvGrpSpPr>
        <p:grpSpPr bwMode="auto">
          <a:xfrm>
            <a:off x="4495800" y="5368925"/>
            <a:ext cx="685800" cy="577850"/>
            <a:chOff x="3000" y="1152"/>
            <a:chExt cx="672" cy="480"/>
          </a:xfrm>
        </p:grpSpPr>
        <p:sp>
          <p:nvSpPr>
            <p:cNvPr id="11318" name="AutoShape 53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Line 54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Line 55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1" name="Text Box 56"/>
          <p:cNvSpPr txBox="1">
            <a:spLocks noChangeArrowheads="1"/>
          </p:cNvSpPr>
          <p:nvPr/>
        </p:nvSpPr>
        <p:spPr bwMode="auto">
          <a:xfrm>
            <a:off x="4541838" y="535305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imes New Roman" charset="0"/>
                <a:sym typeface="Symbol" charset="0"/>
              </a:rPr>
              <a:t>8</a:t>
            </a:r>
          </a:p>
        </p:txBody>
      </p:sp>
      <p:sp>
        <p:nvSpPr>
          <p:cNvPr id="11292" name="Text Box 57"/>
          <p:cNvSpPr txBox="1">
            <a:spLocks noChangeArrowheads="1"/>
          </p:cNvSpPr>
          <p:nvPr/>
        </p:nvSpPr>
        <p:spPr bwMode="auto">
          <a:xfrm>
            <a:off x="4824413" y="535146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latin typeface="Times New Roman" charset="0"/>
                <a:sym typeface="Symbol" charset="0"/>
              </a:rPr>
              <a:t>g</a:t>
            </a:r>
          </a:p>
        </p:txBody>
      </p:sp>
      <p:grpSp>
        <p:nvGrpSpPr>
          <p:cNvPr id="11293" name="Group 59"/>
          <p:cNvGrpSpPr>
            <a:grpSpLocks/>
          </p:cNvGrpSpPr>
          <p:nvPr/>
        </p:nvGrpSpPr>
        <p:grpSpPr bwMode="auto">
          <a:xfrm>
            <a:off x="6172200" y="5368925"/>
            <a:ext cx="685800" cy="577850"/>
            <a:chOff x="3000" y="1152"/>
            <a:chExt cx="672" cy="480"/>
          </a:xfrm>
        </p:grpSpPr>
        <p:sp>
          <p:nvSpPr>
            <p:cNvPr id="11315" name="AutoShape 60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Line 61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Line 62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4" name="Text Box 63"/>
          <p:cNvSpPr txBox="1">
            <a:spLocks noChangeArrowheads="1"/>
          </p:cNvSpPr>
          <p:nvPr/>
        </p:nvSpPr>
        <p:spPr bwMode="auto">
          <a:xfrm>
            <a:off x="6218238" y="535305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imes New Roman" charset="0"/>
                <a:sym typeface="Symbol" charset="0"/>
              </a:rPr>
              <a:t>5</a:t>
            </a:r>
          </a:p>
        </p:txBody>
      </p:sp>
      <p:sp>
        <p:nvSpPr>
          <p:cNvPr id="11295" name="Text Box 64"/>
          <p:cNvSpPr txBox="1">
            <a:spLocks noChangeArrowheads="1"/>
          </p:cNvSpPr>
          <p:nvPr/>
        </p:nvSpPr>
        <p:spPr bwMode="auto">
          <a:xfrm>
            <a:off x="6507163" y="5351463"/>
            <a:ext cx="29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latin typeface="Times New Roman" charset="0"/>
                <a:sym typeface="Symbol" charset="0"/>
              </a:rPr>
              <a:t>e</a:t>
            </a:r>
          </a:p>
        </p:txBody>
      </p:sp>
      <p:grpSp>
        <p:nvGrpSpPr>
          <p:cNvPr id="11296" name="Group 66"/>
          <p:cNvGrpSpPr>
            <a:grpSpLocks/>
          </p:cNvGrpSpPr>
          <p:nvPr/>
        </p:nvGrpSpPr>
        <p:grpSpPr bwMode="auto">
          <a:xfrm>
            <a:off x="7696200" y="5368925"/>
            <a:ext cx="685800" cy="577850"/>
            <a:chOff x="3000" y="1152"/>
            <a:chExt cx="672" cy="480"/>
          </a:xfrm>
        </p:grpSpPr>
        <p:sp>
          <p:nvSpPr>
            <p:cNvPr id="11312" name="AutoShape 67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Line 68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Line 69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7" name="Text Box 70"/>
          <p:cNvSpPr txBox="1">
            <a:spLocks noChangeArrowheads="1"/>
          </p:cNvSpPr>
          <p:nvPr/>
        </p:nvSpPr>
        <p:spPr bwMode="auto">
          <a:xfrm>
            <a:off x="7742238" y="535305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11298" name="Text Box 71"/>
          <p:cNvSpPr txBox="1">
            <a:spLocks noChangeArrowheads="1"/>
          </p:cNvSpPr>
          <p:nvPr/>
        </p:nvSpPr>
        <p:spPr bwMode="auto">
          <a:xfrm>
            <a:off x="8031163" y="5351463"/>
            <a:ext cx="29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latin typeface="Times New Roman" charset="0"/>
                <a:sym typeface="Symbol" charset="0"/>
              </a:rPr>
              <a:t>c</a:t>
            </a:r>
          </a:p>
        </p:txBody>
      </p:sp>
      <p:sp>
        <p:nvSpPr>
          <p:cNvPr id="11299" name="Freeform 72"/>
          <p:cNvSpPr>
            <a:spLocks/>
          </p:cNvSpPr>
          <p:nvPr/>
        </p:nvSpPr>
        <p:spPr bwMode="auto">
          <a:xfrm>
            <a:off x="6343650" y="2122488"/>
            <a:ext cx="590550" cy="1047750"/>
          </a:xfrm>
          <a:custGeom>
            <a:avLst/>
            <a:gdLst>
              <a:gd name="T0" fmla="*/ 0 w 372"/>
              <a:gd name="T1" fmla="*/ 0 h 660"/>
              <a:gd name="T2" fmla="*/ 360 w 372"/>
              <a:gd name="T3" fmla="*/ 300 h 660"/>
              <a:gd name="T4" fmla="*/ 72 w 372"/>
              <a:gd name="T5" fmla="*/ 660 h 660"/>
              <a:gd name="T6" fmla="*/ 0 60000 65536"/>
              <a:gd name="T7" fmla="*/ 0 60000 65536"/>
              <a:gd name="T8" fmla="*/ 0 60000 65536"/>
              <a:gd name="T9" fmla="*/ 0 w 372"/>
              <a:gd name="T10" fmla="*/ 0 h 660"/>
              <a:gd name="T11" fmla="*/ 372 w 372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660">
                <a:moveTo>
                  <a:pt x="0" y="0"/>
                </a:moveTo>
                <a:cubicBezTo>
                  <a:pt x="60" y="50"/>
                  <a:pt x="348" y="190"/>
                  <a:pt x="360" y="300"/>
                </a:cubicBezTo>
                <a:cubicBezTo>
                  <a:pt x="372" y="410"/>
                  <a:pt x="132" y="585"/>
                  <a:pt x="72" y="66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Freeform 73"/>
          <p:cNvSpPr>
            <a:spLocks/>
          </p:cNvSpPr>
          <p:nvPr/>
        </p:nvSpPr>
        <p:spPr bwMode="auto">
          <a:xfrm>
            <a:off x="7867650" y="2722563"/>
            <a:ext cx="533400" cy="981075"/>
          </a:xfrm>
          <a:custGeom>
            <a:avLst/>
            <a:gdLst>
              <a:gd name="T0" fmla="*/ 72 w 336"/>
              <a:gd name="T1" fmla="*/ 0 h 618"/>
              <a:gd name="T2" fmla="*/ 324 w 336"/>
              <a:gd name="T3" fmla="*/ 372 h 618"/>
              <a:gd name="T4" fmla="*/ 0 w 336"/>
              <a:gd name="T5" fmla="*/ 618 h 618"/>
              <a:gd name="T6" fmla="*/ 0 60000 65536"/>
              <a:gd name="T7" fmla="*/ 0 60000 65536"/>
              <a:gd name="T8" fmla="*/ 0 60000 65536"/>
              <a:gd name="T9" fmla="*/ 0 w 336"/>
              <a:gd name="T10" fmla="*/ 0 h 618"/>
              <a:gd name="T11" fmla="*/ 336 w 336"/>
              <a:gd name="T12" fmla="*/ 618 h 6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618">
                <a:moveTo>
                  <a:pt x="72" y="0"/>
                </a:moveTo>
                <a:cubicBezTo>
                  <a:pt x="114" y="62"/>
                  <a:pt x="336" y="269"/>
                  <a:pt x="324" y="372"/>
                </a:cubicBezTo>
                <a:cubicBezTo>
                  <a:pt x="312" y="475"/>
                  <a:pt x="67" y="567"/>
                  <a:pt x="0" y="618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Freeform 74"/>
          <p:cNvSpPr>
            <a:spLocks/>
          </p:cNvSpPr>
          <p:nvPr/>
        </p:nvSpPr>
        <p:spPr bwMode="auto">
          <a:xfrm>
            <a:off x="4487863" y="2732088"/>
            <a:ext cx="693737" cy="1000125"/>
          </a:xfrm>
          <a:custGeom>
            <a:avLst/>
            <a:gdLst>
              <a:gd name="T0" fmla="*/ 119 w 437"/>
              <a:gd name="T1" fmla="*/ 0 h 630"/>
              <a:gd name="T2" fmla="*/ 53 w 437"/>
              <a:gd name="T3" fmla="*/ 360 h 630"/>
              <a:gd name="T4" fmla="*/ 437 w 437"/>
              <a:gd name="T5" fmla="*/ 630 h 630"/>
              <a:gd name="T6" fmla="*/ 0 60000 65536"/>
              <a:gd name="T7" fmla="*/ 0 60000 65536"/>
              <a:gd name="T8" fmla="*/ 0 60000 65536"/>
              <a:gd name="T9" fmla="*/ 0 w 437"/>
              <a:gd name="T10" fmla="*/ 0 h 630"/>
              <a:gd name="T11" fmla="*/ 437 w 437"/>
              <a:gd name="T12" fmla="*/ 630 h 6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7" h="630">
                <a:moveTo>
                  <a:pt x="119" y="0"/>
                </a:moveTo>
                <a:cubicBezTo>
                  <a:pt x="108" y="60"/>
                  <a:pt x="0" y="255"/>
                  <a:pt x="53" y="360"/>
                </a:cubicBezTo>
                <a:cubicBezTo>
                  <a:pt x="106" y="465"/>
                  <a:pt x="357" y="574"/>
                  <a:pt x="437" y="63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Freeform 75"/>
          <p:cNvSpPr>
            <a:spLocks/>
          </p:cNvSpPr>
          <p:nvPr/>
        </p:nvSpPr>
        <p:spPr bwMode="auto">
          <a:xfrm>
            <a:off x="4848225" y="4294188"/>
            <a:ext cx="668338" cy="1849437"/>
          </a:xfrm>
          <a:custGeom>
            <a:avLst/>
            <a:gdLst>
              <a:gd name="T0" fmla="*/ 0 w 421"/>
              <a:gd name="T1" fmla="*/ 978 h 1165"/>
              <a:gd name="T2" fmla="*/ 372 w 421"/>
              <a:gd name="T3" fmla="*/ 1038 h 1165"/>
              <a:gd name="T4" fmla="*/ 294 w 421"/>
              <a:gd name="T5" fmla="*/ 216 h 1165"/>
              <a:gd name="T6" fmla="*/ 54 w 421"/>
              <a:gd name="T7" fmla="*/ 0 h 1165"/>
              <a:gd name="T8" fmla="*/ 0 60000 65536"/>
              <a:gd name="T9" fmla="*/ 0 60000 65536"/>
              <a:gd name="T10" fmla="*/ 0 60000 65536"/>
              <a:gd name="T11" fmla="*/ 0 60000 65536"/>
              <a:gd name="T12" fmla="*/ 0 w 421"/>
              <a:gd name="T13" fmla="*/ 0 h 1165"/>
              <a:gd name="T14" fmla="*/ 421 w 421"/>
              <a:gd name="T15" fmla="*/ 1165 h 11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1" h="1165">
                <a:moveTo>
                  <a:pt x="0" y="978"/>
                </a:moveTo>
                <a:cubicBezTo>
                  <a:pt x="62" y="988"/>
                  <a:pt x="323" y="1165"/>
                  <a:pt x="372" y="1038"/>
                </a:cubicBezTo>
                <a:cubicBezTo>
                  <a:pt x="421" y="911"/>
                  <a:pt x="347" y="389"/>
                  <a:pt x="294" y="216"/>
                </a:cubicBezTo>
                <a:cubicBezTo>
                  <a:pt x="241" y="43"/>
                  <a:pt x="104" y="45"/>
                  <a:pt x="54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Freeform 77"/>
          <p:cNvSpPr>
            <a:spLocks/>
          </p:cNvSpPr>
          <p:nvPr/>
        </p:nvSpPr>
        <p:spPr bwMode="auto">
          <a:xfrm>
            <a:off x="6115050" y="4303713"/>
            <a:ext cx="1028700" cy="1938337"/>
          </a:xfrm>
          <a:custGeom>
            <a:avLst/>
            <a:gdLst>
              <a:gd name="T0" fmla="*/ 257 w 648"/>
              <a:gd name="T1" fmla="*/ 953 h 1221"/>
              <a:gd name="T2" fmla="*/ 642 w 648"/>
              <a:gd name="T3" fmla="*/ 1104 h 1221"/>
              <a:gd name="T4" fmla="*/ 294 w 648"/>
              <a:gd name="T5" fmla="*/ 252 h 1221"/>
              <a:gd name="T6" fmla="*/ 0 w 648"/>
              <a:gd name="T7" fmla="*/ 0 h 1221"/>
              <a:gd name="T8" fmla="*/ 0 60000 65536"/>
              <a:gd name="T9" fmla="*/ 0 60000 65536"/>
              <a:gd name="T10" fmla="*/ 0 60000 65536"/>
              <a:gd name="T11" fmla="*/ 0 60000 65536"/>
              <a:gd name="T12" fmla="*/ 0 w 648"/>
              <a:gd name="T13" fmla="*/ 0 h 1221"/>
              <a:gd name="T14" fmla="*/ 648 w 648"/>
              <a:gd name="T15" fmla="*/ 1221 h 12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8" h="1221">
                <a:moveTo>
                  <a:pt x="257" y="953"/>
                </a:moveTo>
                <a:cubicBezTo>
                  <a:pt x="321" y="978"/>
                  <a:pt x="636" y="1221"/>
                  <a:pt x="642" y="1104"/>
                </a:cubicBezTo>
                <a:cubicBezTo>
                  <a:pt x="648" y="987"/>
                  <a:pt x="401" y="436"/>
                  <a:pt x="294" y="252"/>
                </a:cubicBezTo>
                <a:cubicBezTo>
                  <a:pt x="187" y="68"/>
                  <a:pt x="61" y="52"/>
                  <a:pt x="0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Freeform 78"/>
          <p:cNvSpPr>
            <a:spLocks/>
          </p:cNvSpPr>
          <p:nvPr/>
        </p:nvSpPr>
        <p:spPr bwMode="auto">
          <a:xfrm>
            <a:off x="7391400" y="4284663"/>
            <a:ext cx="1290638" cy="1963737"/>
          </a:xfrm>
          <a:custGeom>
            <a:avLst/>
            <a:gdLst>
              <a:gd name="T0" fmla="*/ 401 w 813"/>
              <a:gd name="T1" fmla="*/ 977 h 1237"/>
              <a:gd name="T2" fmla="*/ 786 w 813"/>
              <a:gd name="T3" fmla="*/ 1128 h 1237"/>
              <a:gd name="T4" fmla="*/ 564 w 813"/>
              <a:gd name="T5" fmla="*/ 324 h 1237"/>
              <a:gd name="T6" fmla="*/ 0 w 813"/>
              <a:gd name="T7" fmla="*/ 0 h 1237"/>
              <a:gd name="T8" fmla="*/ 0 60000 65536"/>
              <a:gd name="T9" fmla="*/ 0 60000 65536"/>
              <a:gd name="T10" fmla="*/ 0 60000 65536"/>
              <a:gd name="T11" fmla="*/ 0 60000 65536"/>
              <a:gd name="T12" fmla="*/ 0 w 813"/>
              <a:gd name="T13" fmla="*/ 0 h 1237"/>
              <a:gd name="T14" fmla="*/ 813 w 813"/>
              <a:gd name="T15" fmla="*/ 1237 h 1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3" h="1237">
                <a:moveTo>
                  <a:pt x="401" y="977"/>
                </a:moveTo>
                <a:cubicBezTo>
                  <a:pt x="465" y="1002"/>
                  <a:pt x="759" y="1237"/>
                  <a:pt x="786" y="1128"/>
                </a:cubicBezTo>
                <a:cubicBezTo>
                  <a:pt x="813" y="1019"/>
                  <a:pt x="695" y="512"/>
                  <a:pt x="564" y="324"/>
                </a:cubicBezTo>
                <a:cubicBezTo>
                  <a:pt x="433" y="136"/>
                  <a:pt x="118" y="68"/>
                  <a:pt x="0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Freeform 79"/>
          <p:cNvSpPr>
            <a:spLocks/>
          </p:cNvSpPr>
          <p:nvPr/>
        </p:nvSpPr>
        <p:spPr bwMode="auto">
          <a:xfrm>
            <a:off x="4848225" y="2847975"/>
            <a:ext cx="604838" cy="912813"/>
          </a:xfrm>
          <a:custGeom>
            <a:avLst/>
            <a:gdLst>
              <a:gd name="T0" fmla="*/ 307 w 381"/>
              <a:gd name="T1" fmla="*/ 575 h 575"/>
              <a:gd name="T2" fmla="*/ 330 w 381"/>
              <a:gd name="T3" fmla="*/ 300 h 575"/>
              <a:gd name="T4" fmla="*/ 0 w 381"/>
              <a:gd name="T5" fmla="*/ 0 h 575"/>
              <a:gd name="T6" fmla="*/ 0 60000 65536"/>
              <a:gd name="T7" fmla="*/ 0 60000 65536"/>
              <a:gd name="T8" fmla="*/ 0 60000 65536"/>
              <a:gd name="T9" fmla="*/ 0 w 381"/>
              <a:gd name="T10" fmla="*/ 0 h 575"/>
              <a:gd name="T11" fmla="*/ 381 w 381"/>
              <a:gd name="T12" fmla="*/ 575 h 5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1" h="575">
                <a:moveTo>
                  <a:pt x="307" y="575"/>
                </a:moveTo>
                <a:cubicBezTo>
                  <a:pt x="311" y="529"/>
                  <a:pt x="381" y="396"/>
                  <a:pt x="330" y="300"/>
                </a:cubicBezTo>
                <a:cubicBezTo>
                  <a:pt x="279" y="204"/>
                  <a:pt x="69" y="62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6" name="Freeform 80"/>
          <p:cNvSpPr>
            <a:spLocks/>
          </p:cNvSpPr>
          <p:nvPr/>
        </p:nvSpPr>
        <p:spPr bwMode="auto">
          <a:xfrm>
            <a:off x="7683500" y="2867025"/>
            <a:ext cx="269875" cy="903288"/>
          </a:xfrm>
          <a:custGeom>
            <a:avLst/>
            <a:gdLst>
              <a:gd name="T0" fmla="*/ 14 w 170"/>
              <a:gd name="T1" fmla="*/ 569 h 569"/>
              <a:gd name="T2" fmla="*/ 26 w 170"/>
              <a:gd name="T3" fmla="*/ 252 h 569"/>
              <a:gd name="T4" fmla="*/ 170 w 170"/>
              <a:gd name="T5" fmla="*/ 0 h 569"/>
              <a:gd name="T6" fmla="*/ 0 60000 65536"/>
              <a:gd name="T7" fmla="*/ 0 60000 65536"/>
              <a:gd name="T8" fmla="*/ 0 60000 65536"/>
              <a:gd name="T9" fmla="*/ 0 w 170"/>
              <a:gd name="T10" fmla="*/ 0 h 569"/>
              <a:gd name="T11" fmla="*/ 170 w 170"/>
              <a:gd name="T12" fmla="*/ 569 h 5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" h="569">
                <a:moveTo>
                  <a:pt x="14" y="569"/>
                </a:moveTo>
                <a:cubicBezTo>
                  <a:pt x="16" y="516"/>
                  <a:pt x="0" y="347"/>
                  <a:pt x="26" y="252"/>
                </a:cubicBezTo>
                <a:cubicBezTo>
                  <a:pt x="52" y="157"/>
                  <a:pt x="140" y="52"/>
                  <a:pt x="17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Freeform 81"/>
          <p:cNvSpPr>
            <a:spLocks/>
          </p:cNvSpPr>
          <p:nvPr/>
        </p:nvSpPr>
        <p:spPr bwMode="auto">
          <a:xfrm>
            <a:off x="6015038" y="2257425"/>
            <a:ext cx="309562" cy="979488"/>
          </a:xfrm>
          <a:custGeom>
            <a:avLst/>
            <a:gdLst>
              <a:gd name="T0" fmla="*/ 177 w 195"/>
              <a:gd name="T1" fmla="*/ 617 h 617"/>
              <a:gd name="T2" fmla="*/ 3 w 195"/>
              <a:gd name="T3" fmla="*/ 312 h 617"/>
              <a:gd name="T4" fmla="*/ 195 w 195"/>
              <a:gd name="T5" fmla="*/ 0 h 617"/>
              <a:gd name="T6" fmla="*/ 0 60000 65536"/>
              <a:gd name="T7" fmla="*/ 0 60000 65536"/>
              <a:gd name="T8" fmla="*/ 0 60000 65536"/>
              <a:gd name="T9" fmla="*/ 0 w 195"/>
              <a:gd name="T10" fmla="*/ 0 h 617"/>
              <a:gd name="T11" fmla="*/ 195 w 195"/>
              <a:gd name="T12" fmla="*/ 617 h 6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5" h="617">
                <a:moveTo>
                  <a:pt x="177" y="617"/>
                </a:moveTo>
                <a:cubicBezTo>
                  <a:pt x="148" y="566"/>
                  <a:pt x="0" y="415"/>
                  <a:pt x="3" y="312"/>
                </a:cubicBezTo>
                <a:cubicBezTo>
                  <a:pt x="6" y="209"/>
                  <a:pt x="155" y="65"/>
                  <a:pt x="195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Freeform 82"/>
          <p:cNvSpPr>
            <a:spLocks/>
          </p:cNvSpPr>
          <p:nvPr/>
        </p:nvSpPr>
        <p:spPr bwMode="auto">
          <a:xfrm>
            <a:off x="7145338" y="4278313"/>
            <a:ext cx="522287" cy="1284287"/>
          </a:xfrm>
          <a:custGeom>
            <a:avLst/>
            <a:gdLst>
              <a:gd name="T0" fmla="*/ 44 w 329"/>
              <a:gd name="T1" fmla="*/ 0 h 809"/>
              <a:gd name="T2" fmla="*/ 47 w 329"/>
              <a:gd name="T3" fmla="*/ 461 h 809"/>
              <a:gd name="T4" fmla="*/ 329 w 329"/>
              <a:gd name="T5" fmla="*/ 809 h 809"/>
              <a:gd name="T6" fmla="*/ 0 60000 65536"/>
              <a:gd name="T7" fmla="*/ 0 60000 65536"/>
              <a:gd name="T8" fmla="*/ 0 60000 65536"/>
              <a:gd name="T9" fmla="*/ 0 w 329"/>
              <a:gd name="T10" fmla="*/ 0 h 809"/>
              <a:gd name="T11" fmla="*/ 329 w 329"/>
              <a:gd name="T12" fmla="*/ 809 h 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9" h="809">
                <a:moveTo>
                  <a:pt x="44" y="0"/>
                </a:moveTo>
                <a:cubicBezTo>
                  <a:pt x="44" y="77"/>
                  <a:pt x="0" y="326"/>
                  <a:pt x="47" y="461"/>
                </a:cubicBezTo>
                <a:cubicBezTo>
                  <a:pt x="94" y="596"/>
                  <a:pt x="270" y="737"/>
                  <a:pt x="329" y="809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9" name="Freeform 83"/>
          <p:cNvSpPr>
            <a:spLocks/>
          </p:cNvSpPr>
          <p:nvPr/>
        </p:nvSpPr>
        <p:spPr bwMode="auto">
          <a:xfrm>
            <a:off x="5808663" y="4276725"/>
            <a:ext cx="363537" cy="1343025"/>
          </a:xfrm>
          <a:custGeom>
            <a:avLst/>
            <a:gdLst>
              <a:gd name="T0" fmla="*/ 81 w 229"/>
              <a:gd name="T1" fmla="*/ 0 h 846"/>
              <a:gd name="T2" fmla="*/ 25 w 229"/>
              <a:gd name="T3" fmla="*/ 558 h 846"/>
              <a:gd name="T4" fmla="*/ 229 w 229"/>
              <a:gd name="T5" fmla="*/ 846 h 846"/>
              <a:gd name="T6" fmla="*/ 0 60000 65536"/>
              <a:gd name="T7" fmla="*/ 0 60000 65536"/>
              <a:gd name="T8" fmla="*/ 0 60000 65536"/>
              <a:gd name="T9" fmla="*/ 0 w 229"/>
              <a:gd name="T10" fmla="*/ 0 h 846"/>
              <a:gd name="T11" fmla="*/ 229 w 229"/>
              <a:gd name="T12" fmla="*/ 846 h 8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" h="846">
                <a:moveTo>
                  <a:pt x="81" y="0"/>
                </a:moveTo>
                <a:cubicBezTo>
                  <a:pt x="72" y="93"/>
                  <a:pt x="0" y="417"/>
                  <a:pt x="25" y="558"/>
                </a:cubicBezTo>
                <a:cubicBezTo>
                  <a:pt x="50" y="699"/>
                  <a:pt x="187" y="786"/>
                  <a:pt x="229" y="84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Freeform 84"/>
          <p:cNvSpPr>
            <a:spLocks/>
          </p:cNvSpPr>
          <p:nvPr/>
        </p:nvSpPr>
        <p:spPr bwMode="auto">
          <a:xfrm>
            <a:off x="4676775" y="4267200"/>
            <a:ext cx="142875" cy="1076325"/>
          </a:xfrm>
          <a:custGeom>
            <a:avLst/>
            <a:gdLst>
              <a:gd name="T0" fmla="*/ 51 w 90"/>
              <a:gd name="T1" fmla="*/ 0 h 678"/>
              <a:gd name="T2" fmla="*/ 6 w 90"/>
              <a:gd name="T3" fmla="*/ 378 h 678"/>
              <a:gd name="T4" fmla="*/ 90 w 90"/>
              <a:gd name="T5" fmla="*/ 678 h 678"/>
              <a:gd name="T6" fmla="*/ 0 60000 65536"/>
              <a:gd name="T7" fmla="*/ 0 60000 65536"/>
              <a:gd name="T8" fmla="*/ 0 60000 65536"/>
              <a:gd name="T9" fmla="*/ 0 w 90"/>
              <a:gd name="T10" fmla="*/ 0 h 678"/>
              <a:gd name="T11" fmla="*/ 90 w 90"/>
              <a:gd name="T12" fmla="*/ 678 h 6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678">
                <a:moveTo>
                  <a:pt x="51" y="0"/>
                </a:moveTo>
                <a:cubicBezTo>
                  <a:pt x="44" y="63"/>
                  <a:pt x="0" y="265"/>
                  <a:pt x="6" y="378"/>
                </a:cubicBezTo>
                <a:cubicBezTo>
                  <a:pt x="12" y="491"/>
                  <a:pt x="72" y="616"/>
                  <a:pt x="90" y="678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Date Placeholder 6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© 2014 Goodrich, Tamassia, Goldwasser</a:t>
            </a:r>
            <a:endParaRPr 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5659</TotalTime>
  <Words>564</Words>
  <Application>Microsoft Office PowerPoint</Application>
  <PresentationFormat>On-screen Show (4:3)</PresentationFormat>
  <Paragraphs>164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Blueprint</vt:lpstr>
      <vt:lpstr>Adaptable Priority Queues</vt:lpstr>
      <vt:lpstr>Entry and Priority Queue ADTs</vt:lpstr>
      <vt:lpstr>Example</vt:lpstr>
      <vt:lpstr>Methods of the Adaptable Priority Queue ADT</vt:lpstr>
      <vt:lpstr>Example</vt:lpstr>
      <vt:lpstr>Locating Entries</vt:lpstr>
      <vt:lpstr>Location-Aware Entries</vt:lpstr>
      <vt:lpstr>List Implementation</vt:lpstr>
      <vt:lpstr>Heap Implementation</vt:lpstr>
      <vt:lpstr>Time Complexity</vt:lpstr>
      <vt:lpstr>Time Complexity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Philip  Chan</cp:lastModifiedBy>
  <cp:revision>823</cp:revision>
  <dcterms:created xsi:type="dcterms:W3CDTF">2002-01-21T02:22:10Z</dcterms:created>
  <dcterms:modified xsi:type="dcterms:W3CDTF">2016-09-26T18:46:19Z</dcterms:modified>
</cp:coreProperties>
</file>