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70" r:id="rId13"/>
    <p:sldId id="271" r:id="rId14"/>
    <p:sldId id="272" r:id="rId15"/>
    <p:sldId id="273" r:id="rId16"/>
    <p:sldId id="274" r:id="rId17"/>
    <p:sldId id="268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57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2E7AD-0816-4E31-94D2-8DBFE1D779DC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C29AF-DF38-4EBE-87F8-BE9D257F8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C29AF-DF38-4EBE-87F8-BE9D257F800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3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F6EE99C-EA18-4F63-86EE-16C7A6106153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Arrays and Strings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65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2D Array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Similar to 1D arrays</a:t>
            </a:r>
          </a:p>
          <a:p>
            <a:pPr lvl="1"/>
            <a:r>
              <a:rPr lang="en-US" dirty="0" smtClean="0"/>
              <a:t>Index starts at 0</a:t>
            </a:r>
          </a:p>
          <a:p>
            <a:pPr marL="274320" lvl="1" indent="0">
              <a:buNone/>
            </a:pPr>
            <a:r>
              <a:rPr lang="en-US" dirty="0" smtClean="0"/>
              <a:t>         0      1        2      3       4       5       6      7      ….</a:t>
            </a:r>
          </a:p>
          <a:p>
            <a:pPr marL="274320" lvl="1" indent="0">
              <a:buNone/>
            </a:pPr>
            <a:r>
              <a:rPr lang="en-US" dirty="0" smtClean="0"/>
              <a:t>0</a:t>
            </a:r>
          </a:p>
          <a:p>
            <a:pPr marL="274320" lvl="1" indent="0">
              <a:buNone/>
            </a:pPr>
            <a:r>
              <a:rPr lang="en-US" dirty="0" smtClean="0"/>
              <a:t>1</a:t>
            </a:r>
          </a:p>
          <a:p>
            <a:pPr marL="274320" lvl="1" indent="0">
              <a:buNone/>
            </a:pPr>
            <a:r>
              <a:rPr lang="en-US" dirty="0" smtClean="0"/>
              <a:t>2</a:t>
            </a:r>
          </a:p>
          <a:p>
            <a:pPr marL="274320" lvl="1" indent="0">
              <a:buNone/>
            </a:pPr>
            <a:r>
              <a:rPr lang="en-US" dirty="0" smtClean="0"/>
              <a:t>3</a:t>
            </a:r>
          </a:p>
          <a:p>
            <a:pPr marL="274320" lvl="1" indent="0">
              <a:buNone/>
            </a:pPr>
            <a:r>
              <a:rPr lang="en-US" dirty="0" smtClean="0"/>
              <a:t>4</a:t>
            </a:r>
          </a:p>
          <a:p>
            <a:pPr marL="274320" lvl="1" indent="0">
              <a:buNone/>
            </a:pPr>
            <a:r>
              <a:rPr lang="en-US" dirty="0" smtClean="0"/>
              <a:t>5</a:t>
            </a:r>
          </a:p>
          <a:p>
            <a:pPr marL="274320" lvl="1" indent="0">
              <a:buNone/>
            </a:pPr>
            <a:r>
              <a:rPr lang="en-US" dirty="0" smtClean="0"/>
              <a:t>…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386651"/>
              </p:ext>
            </p:extLst>
          </p:nvPr>
        </p:nvGraphicFramePr>
        <p:xfrm>
          <a:off x="1066800" y="2819400"/>
          <a:ext cx="6019800" cy="3230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905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2D Array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Similar to 1D arrays</a:t>
            </a:r>
          </a:p>
          <a:p>
            <a:pPr lvl="1"/>
            <a:r>
              <a:rPr lang="en-US" dirty="0" smtClean="0"/>
              <a:t>Index starts at 0</a:t>
            </a:r>
          </a:p>
          <a:p>
            <a:pPr marL="274320" lvl="1" indent="0">
              <a:buNone/>
            </a:pPr>
            <a:r>
              <a:rPr lang="en-US" dirty="0" smtClean="0"/>
              <a:t>         0      1        2      3       4       5       6      7      ….</a:t>
            </a:r>
          </a:p>
          <a:p>
            <a:pPr marL="274320" lvl="1" indent="0">
              <a:buNone/>
            </a:pPr>
            <a:r>
              <a:rPr lang="en-US" dirty="0" smtClean="0"/>
              <a:t>0</a:t>
            </a:r>
          </a:p>
          <a:p>
            <a:pPr marL="274320" lvl="1" indent="0">
              <a:buNone/>
            </a:pPr>
            <a:r>
              <a:rPr lang="en-US" dirty="0" smtClean="0"/>
              <a:t>1</a:t>
            </a:r>
          </a:p>
          <a:p>
            <a:pPr marL="274320" lvl="1" indent="0">
              <a:buNone/>
            </a:pPr>
            <a:r>
              <a:rPr lang="en-US" dirty="0" smtClean="0"/>
              <a:t>2</a:t>
            </a:r>
          </a:p>
          <a:p>
            <a:pPr marL="274320" lvl="1" indent="0">
              <a:buNone/>
            </a:pPr>
            <a:r>
              <a:rPr lang="en-US" dirty="0" smtClean="0"/>
              <a:t>3</a:t>
            </a:r>
          </a:p>
          <a:p>
            <a:pPr marL="274320" lvl="1" indent="0">
              <a:buNone/>
            </a:pPr>
            <a:r>
              <a:rPr lang="en-US" dirty="0" smtClean="0"/>
              <a:t>4</a:t>
            </a:r>
          </a:p>
          <a:p>
            <a:pPr marL="274320" lvl="1" indent="0">
              <a:buNone/>
            </a:pPr>
            <a:r>
              <a:rPr lang="en-US" dirty="0" smtClean="0"/>
              <a:t>5</a:t>
            </a:r>
          </a:p>
          <a:p>
            <a:pPr marL="274320" lvl="1" indent="0">
              <a:buNone/>
            </a:pPr>
            <a:r>
              <a:rPr lang="en-US" dirty="0" smtClean="0"/>
              <a:t>…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s</a:t>
            </a:r>
            <a:r>
              <a:rPr lang="en-US" dirty="0" smtClean="0"/>
              <a:t>cores[4][5]  -- ?</a:t>
            </a:r>
            <a:r>
              <a:rPr lang="en-US" dirty="0" err="1" smtClean="0"/>
              <a:t>th</a:t>
            </a:r>
            <a:r>
              <a:rPr lang="en-US" dirty="0" smtClean="0"/>
              <a:t> student , ?</a:t>
            </a:r>
            <a:r>
              <a:rPr lang="en-US" dirty="0" err="1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hw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962725"/>
              </p:ext>
            </p:extLst>
          </p:nvPr>
        </p:nvGraphicFramePr>
        <p:xfrm>
          <a:off x="1066800" y="2819400"/>
          <a:ext cx="6019800" cy="3230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156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of the hw2 scores?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indexes?</a:t>
            </a:r>
          </a:p>
          <a:p>
            <a:pPr lvl="1"/>
            <a:r>
              <a:rPr lang="en-US" dirty="0" smtClean="0"/>
              <a:t>Scores[?][?]</a:t>
            </a:r>
          </a:p>
          <a:p>
            <a:pPr marL="274320" lvl="1" indent="0">
              <a:buNone/>
            </a:pPr>
            <a:r>
              <a:rPr lang="en-US" dirty="0" smtClean="0"/>
              <a:t>         0      1        2      3       4       5       6      7      ….</a:t>
            </a:r>
          </a:p>
          <a:p>
            <a:pPr marL="274320" lvl="1" indent="0">
              <a:buNone/>
            </a:pPr>
            <a:r>
              <a:rPr lang="en-US" dirty="0" smtClean="0"/>
              <a:t>0</a:t>
            </a:r>
          </a:p>
          <a:p>
            <a:pPr marL="274320" lvl="1" indent="0">
              <a:buNone/>
            </a:pPr>
            <a:r>
              <a:rPr lang="en-US" dirty="0" smtClean="0"/>
              <a:t>1</a:t>
            </a:r>
          </a:p>
          <a:p>
            <a:pPr marL="274320" lvl="1" indent="0">
              <a:buNone/>
            </a:pPr>
            <a:r>
              <a:rPr lang="en-US" dirty="0" smtClean="0"/>
              <a:t>2</a:t>
            </a:r>
          </a:p>
          <a:p>
            <a:pPr marL="274320" lvl="1" indent="0">
              <a:buNone/>
            </a:pPr>
            <a:r>
              <a:rPr lang="en-US" dirty="0" smtClean="0"/>
              <a:t>3</a:t>
            </a:r>
          </a:p>
          <a:p>
            <a:pPr marL="274320" lvl="1" indent="0">
              <a:buNone/>
            </a:pPr>
            <a:r>
              <a:rPr lang="en-US" dirty="0" smtClean="0"/>
              <a:t>4</a:t>
            </a:r>
          </a:p>
          <a:p>
            <a:pPr marL="274320" lvl="1" indent="0">
              <a:buNone/>
            </a:pPr>
            <a:r>
              <a:rPr lang="en-US" dirty="0" smtClean="0"/>
              <a:t>5</a:t>
            </a:r>
          </a:p>
          <a:p>
            <a:pPr marL="274320" lvl="1" indent="0">
              <a:buNone/>
            </a:pPr>
            <a:r>
              <a:rPr lang="en-US" dirty="0" smtClean="0"/>
              <a:t>…</a:t>
            </a:r>
          </a:p>
          <a:p>
            <a:pPr marL="274320" lvl="1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111385"/>
              </p:ext>
            </p:extLst>
          </p:nvPr>
        </p:nvGraphicFramePr>
        <p:xfrm>
          <a:off x="1066800" y="2819400"/>
          <a:ext cx="6019800" cy="3230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548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hw2 average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sum = scores[0][1];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or 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row = 1; row &lt; </a:t>
            </a:r>
            <a:r>
              <a:rPr lang="en-US" sz="2400" dirty="0" err="1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scores.length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row++)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sum = sum + scores[row][1];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ouble average = sum / 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24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(double)</a:t>
            </a:r>
            <a:r>
              <a:rPr lang="en-US" sz="2400" dirty="0" err="1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scores.length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240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score for the 4</a:t>
            </a:r>
            <a:r>
              <a:rPr lang="en-US" baseline="30000" dirty="0" smtClean="0"/>
              <a:t>th</a:t>
            </a:r>
            <a:r>
              <a:rPr lang="en-US" dirty="0" smtClean="0"/>
              <a:t> student?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indexes?</a:t>
            </a:r>
          </a:p>
          <a:p>
            <a:pPr lvl="1"/>
            <a:r>
              <a:rPr lang="en-US" dirty="0" smtClean="0"/>
              <a:t>Scores[?][?]</a:t>
            </a:r>
          </a:p>
          <a:p>
            <a:pPr marL="274320" lvl="1" indent="0">
              <a:buNone/>
            </a:pPr>
            <a:r>
              <a:rPr lang="en-US" dirty="0" smtClean="0"/>
              <a:t>         0      1        2      3       4       5       6      7      ….</a:t>
            </a:r>
          </a:p>
          <a:p>
            <a:pPr marL="274320" lvl="1" indent="0">
              <a:buNone/>
            </a:pPr>
            <a:r>
              <a:rPr lang="en-US" dirty="0" smtClean="0"/>
              <a:t>0</a:t>
            </a:r>
          </a:p>
          <a:p>
            <a:pPr marL="274320" lvl="1" indent="0">
              <a:buNone/>
            </a:pPr>
            <a:r>
              <a:rPr lang="en-US" dirty="0" smtClean="0"/>
              <a:t>1</a:t>
            </a:r>
          </a:p>
          <a:p>
            <a:pPr marL="274320" lvl="1" indent="0">
              <a:buNone/>
            </a:pPr>
            <a:r>
              <a:rPr lang="en-US" dirty="0" smtClean="0"/>
              <a:t>2</a:t>
            </a:r>
          </a:p>
          <a:p>
            <a:pPr marL="274320" lvl="1" indent="0">
              <a:buNone/>
            </a:pPr>
            <a:r>
              <a:rPr lang="en-US" dirty="0" smtClean="0"/>
              <a:t>3</a:t>
            </a:r>
          </a:p>
          <a:p>
            <a:pPr marL="274320" lvl="1" indent="0">
              <a:buNone/>
            </a:pPr>
            <a:r>
              <a:rPr lang="en-US" dirty="0" smtClean="0"/>
              <a:t>4</a:t>
            </a:r>
          </a:p>
          <a:p>
            <a:pPr marL="274320" lvl="1" indent="0">
              <a:buNone/>
            </a:pPr>
            <a:r>
              <a:rPr lang="en-US" dirty="0" smtClean="0"/>
              <a:t>5</a:t>
            </a:r>
          </a:p>
          <a:p>
            <a:pPr marL="274320" lvl="1" indent="0">
              <a:buNone/>
            </a:pPr>
            <a:r>
              <a:rPr lang="en-US" dirty="0" smtClean="0"/>
              <a:t>…</a:t>
            </a:r>
          </a:p>
          <a:p>
            <a:pPr marL="274320" lvl="1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413172"/>
              </p:ext>
            </p:extLst>
          </p:nvPr>
        </p:nvGraphicFramePr>
        <p:xfrm>
          <a:off x="1066800" y="2819400"/>
          <a:ext cx="6019800" cy="3230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  <a:gridCol w="601980"/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887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Average of the 4</a:t>
            </a:r>
            <a:r>
              <a:rPr lang="en-US" baseline="30000" dirty="0" smtClean="0"/>
              <a:t>th</a:t>
            </a:r>
            <a:r>
              <a:rPr lang="en-US" dirty="0" smtClean="0"/>
              <a:t> student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sum = scores[3][0];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or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col = 1; col &lt;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scores[3]</a:t>
            </a:r>
            <a:r>
              <a:rPr lang="en-US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length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col++)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sum = sum + scores[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][col];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ouble average = sum / 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(double)scores[3].length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21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Average of the 4</a:t>
            </a:r>
            <a:r>
              <a:rPr lang="en-US" baseline="30000" dirty="0" smtClean="0"/>
              <a:t>th</a:t>
            </a:r>
            <a:r>
              <a:rPr lang="en-US" dirty="0" smtClean="0"/>
              <a:t> student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sum = scores[3][0];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or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col = 1; col &lt;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scores[0]</a:t>
            </a:r>
            <a:r>
              <a:rPr lang="en-US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length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col++)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sum = sum + scores[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][col];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ouble average = sum / 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(double)scores[0].length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cs typeface="Courier New" pitchFamily="49" charset="0"/>
              </a:rPr>
              <a:t>Same number of columns in all rows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84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Multiple characters</a:t>
            </a:r>
          </a:p>
          <a:p>
            <a:endParaRPr lang="en-US" dirty="0" smtClean="0"/>
          </a:p>
          <a:p>
            <a:r>
              <a:rPr lang="en-US" dirty="0"/>
              <a:t>Delimited by double quotes</a:t>
            </a: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”Hello, my name is Mickey Mouse.”</a:t>
            </a:r>
          </a:p>
          <a:p>
            <a:endParaRPr lang="en-US" dirty="0" smtClean="0"/>
          </a:p>
          <a:p>
            <a:r>
              <a:rPr lang="en-US" dirty="0" smtClean="0"/>
              <a:t>Declaration (allocating space in memory)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studentName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 // note capital S</a:t>
            </a:r>
          </a:p>
          <a:p>
            <a:pPr lvl="1"/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Initialization</a:t>
            </a:r>
            <a:endParaRPr lang="en-US" dirty="0">
              <a:cs typeface="Courier New" pitchFamily="49" charset="0"/>
            </a:endParaRP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studentName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”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John Smith”;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4909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</a:t>
            </a:r>
            <a:r>
              <a:rPr lang="en-US" dirty="0" err="1" smtClean="0"/>
              <a:t>Operaters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949952"/>
          </a:xfrm>
        </p:spPr>
        <p:txBody>
          <a:bodyPr>
            <a:normAutofit/>
          </a:bodyPr>
          <a:lstStyle/>
          <a:p>
            <a:r>
              <a:rPr lang="en-US" dirty="0" smtClean="0"/>
              <a:t>+</a:t>
            </a:r>
          </a:p>
          <a:p>
            <a:pPr lvl="1"/>
            <a:r>
              <a:rPr lang="en-US" dirty="0" smtClean="0"/>
              <a:t>Concatenation—combining two strings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String name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firstName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” ” +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lastName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940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Operations/Methods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5026152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equals()</a:t>
            </a:r>
          </a:p>
          <a:p>
            <a:pPr lvl="1"/>
            <a:r>
              <a:rPr lang="en-US" dirty="0"/>
              <a:t>yields </a:t>
            </a:r>
            <a:r>
              <a:rPr lang="en-US" dirty="0" err="1"/>
              <a:t>boolean</a:t>
            </a:r>
            <a:r>
              <a:rPr lang="en-US" dirty="0"/>
              <a:t> (true/false)</a:t>
            </a:r>
          </a:p>
          <a:p>
            <a:pPr lvl="1"/>
            <a:r>
              <a:rPr lang="en-US" dirty="0" smtClean="0"/>
              <a:t>generally </a:t>
            </a:r>
            <a:r>
              <a:rPr lang="en-US" dirty="0"/>
              <a:t>more appropriate than ==</a:t>
            </a:r>
          </a:p>
          <a:p>
            <a:pPr lvl="1"/>
            <a:r>
              <a:rPr lang="en-US" dirty="0" err="1">
                <a:latin typeface="Courier New" pitchFamily="49" charset="0"/>
                <a:cs typeface="Courier New" pitchFamily="49" charset="0"/>
              </a:rPr>
              <a:t>studentName.equals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personName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equalsIgnoreCase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en-US" dirty="0"/>
              <a:t>Not case sensitive</a:t>
            </a: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String name1 = ”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John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”, name2 = ”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john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”;</a:t>
            </a: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name1.equalsIgnoreCase(name2) // yields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true</a:t>
            </a:r>
          </a:p>
          <a:p>
            <a:pPr lvl="1"/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charAt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dirty="0">
                <a:cs typeface="Courier New" pitchFamily="49" charset="0"/>
              </a:rPr>
              <a:t>y</a:t>
            </a:r>
            <a:r>
              <a:rPr lang="en-US" dirty="0" smtClean="0">
                <a:cs typeface="Courier New" pitchFamily="49" charset="0"/>
              </a:rPr>
              <a:t>ields a character at index </a:t>
            </a:r>
            <a:r>
              <a:rPr lang="en-US" dirty="0" err="1" smtClean="0">
                <a:cs typeface="Courier New" pitchFamily="49" charset="0"/>
              </a:rPr>
              <a:t>i</a:t>
            </a:r>
            <a:endParaRPr lang="en-US" dirty="0" smtClean="0">
              <a:cs typeface="Courier New" pitchFamily="49" charset="0"/>
            </a:endParaRP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ame1.charAt(3) // yields n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indexOf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dirty="0">
                <a:cs typeface="Courier New" pitchFamily="49" charset="0"/>
              </a:rPr>
              <a:t>y</a:t>
            </a:r>
            <a:r>
              <a:rPr lang="en-US" dirty="0" smtClean="0">
                <a:cs typeface="Courier New" pitchFamily="49" charset="0"/>
              </a:rPr>
              <a:t>ields the index of where </a:t>
            </a:r>
            <a:r>
              <a:rPr lang="en-US" dirty="0" err="1" smtClean="0">
                <a:cs typeface="Courier New" pitchFamily="49" charset="0"/>
              </a:rPr>
              <a:t>str</a:t>
            </a:r>
            <a:r>
              <a:rPr lang="en-US" dirty="0" smtClean="0">
                <a:cs typeface="Courier New" pitchFamily="49" charset="0"/>
              </a:rPr>
              <a:t> starts</a:t>
            </a: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ame1.indexOf(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”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oh”)  // yields 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14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a class of 30 students, each has a score for hw1</a:t>
            </a:r>
          </a:p>
          <a:p>
            <a:pPr lvl="1"/>
            <a:r>
              <a:rPr lang="en-US" dirty="0" smtClean="0"/>
              <a:t>Do we want to have 30 variables with different names?</a:t>
            </a:r>
          </a:p>
          <a:p>
            <a:pPr lvl="1"/>
            <a:r>
              <a:rPr lang="en-US" dirty="0" smtClean="0"/>
              <a:t>Would it be easier if we have only one name for all 30 scores?</a:t>
            </a:r>
          </a:p>
          <a:p>
            <a:pPr lvl="2"/>
            <a:endParaRPr lang="en-US" dirty="0"/>
          </a:p>
          <a:p>
            <a:r>
              <a:rPr lang="en-US" dirty="0" smtClean="0"/>
              <a:t>We can create structures that are composed of multiple items.</a:t>
            </a:r>
          </a:p>
          <a:p>
            <a:pPr lvl="2"/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0947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494995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structure that allows multiple items of the same type</a:t>
            </a:r>
          </a:p>
          <a:p>
            <a:endParaRPr lang="en-US" dirty="0"/>
          </a:p>
          <a:p>
            <a:r>
              <a:rPr lang="en-US" dirty="0" smtClean="0"/>
              <a:t>Declaring an array of 30 integers</a:t>
            </a:r>
          </a:p>
          <a:p>
            <a:pPr lvl="1"/>
            <a:r>
              <a:rPr lang="en-US" dirty="0" smtClean="0"/>
              <a:t>Allocating space in the memory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[]    hw1Scores = new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[30];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Declaring an array of 30 </a:t>
            </a:r>
            <a:r>
              <a:rPr lang="en-US" dirty="0" smtClean="0"/>
              <a:t>doubles</a:t>
            </a:r>
            <a:endParaRPr lang="en-US" dirty="0"/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double[]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gpa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double[30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Generally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i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ype[] name = new type[size];</a:t>
            </a:r>
            <a:endParaRPr lang="en-US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201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an element in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element is identified by an “index”</a:t>
            </a:r>
          </a:p>
          <a:p>
            <a:pPr lvl="1"/>
            <a:r>
              <a:rPr lang="en-US" dirty="0" smtClean="0"/>
              <a:t>First element has an index of 0</a:t>
            </a:r>
          </a:p>
          <a:p>
            <a:pPr lvl="1"/>
            <a:r>
              <a:rPr lang="en-US" dirty="0" smtClean="0"/>
              <a:t>Last element has an index of (size – 1), </a:t>
            </a:r>
            <a:r>
              <a:rPr lang="en-US" dirty="0" err="1" smtClean="0"/>
              <a:t>eg</a:t>
            </a:r>
            <a:r>
              <a:rPr lang="en-US" dirty="0" smtClean="0"/>
              <a:t>. 29 in hw1Scores 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 smtClean="0"/>
              <a:t>       0       1        2         3       4        5              …             28      29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27432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element in hw1Scores</a:t>
            </a:r>
            <a:endParaRPr lang="en-US" dirty="0"/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hw1Scores[5]</a:t>
            </a:r>
          </a:p>
          <a:p>
            <a:pPr lvl="1"/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838200" y="3505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89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0" y="350901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78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09800" y="3505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80360" y="3505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53000" y="3509010"/>
            <a:ext cx="1524000" cy="6057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477000" y="350901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581400" y="3505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56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267200" y="3505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78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162800" y="3505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259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and modify an array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hw1Scores[5] = 70;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hw1Scores[5] = hw1Scores[5] + 2;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(hw1Scores[5]);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708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all the scores to find average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78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all the scores to find average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sum = hw1Scores[0];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 30;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sum = sum + hw1Scores[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ouble average = sum / 30.0;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449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all the scores to find average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sum = hw1Scores[0];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or 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4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hw1Scores.length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sum = sum + hw1Scores[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ouble average = sum / 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24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(double)hw1Scores.length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542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2-Dimensional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Similar to a table (matrix), with rows and columns</a:t>
            </a:r>
          </a:p>
          <a:p>
            <a:r>
              <a:rPr lang="en-US" dirty="0" smtClean="0"/>
              <a:t>30 students (rows), 10 scores (columns)</a:t>
            </a:r>
          </a:p>
          <a:p>
            <a:pPr lvl="1"/>
            <a:r>
              <a:rPr lang="en-US" dirty="0" smtClean="0"/>
              <a:t>Declaring 30 x 10 integer array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[][] scores = new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[30][10];</a:t>
            </a:r>
          </a:p>
          <a:p>
            <a:endParaRPr lang="en-US" dirty="0" smtClean="0"/>
          </a:p>
          <a:p>
            <a:r>
              <a:rPr lang="en-US" dirty="0" smtClean="0"/>
              <a:t>Generally</a:t>
            </a:r>
            <a:endParaRPr lang="en-US" dirty="0"/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type[][] name = new type[rows][columns];</a:t>
            </a:r>
            <a:endParaRPr lang="en-US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198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33853</TotalTime>
  <Words>742</Words>
  <Application>Microsoft Office PowerPoint</Application>
  <PresentationFormat>On-screen Show (4:3)</PresentationFormat>
  <Paragraphs>185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Civic</vt:lpstr>
      <vt:lpstr>Arrays and Strings</vt:lpstr>
      <vt:lpstr>Why?</vt:lpstr>
      <vt:lpstr>Arrays</vt:lpstr>
      <vt:lpstr>Accessing an element in an array</vt:lpstr>
      <vt:lpstr>Use and modify an array element</vt:lpstr>
      <vt:lpstr>Adding all the scores to find average</vt:lpstr>
      <vt:lpstr>Adding all the scores to find average</vt:lpstr>
      <vt:lpstr>Adding all the scores to find average</vt:lpstr>
      <vt:lpstr>2-Dimensional Arrays</vt:lpstr>
      <vt:lpstr>Accessing 2D Array Elements</vt:lpstr>
      <vt:lpstr>Accessing 2D Array Elements</vt:lpstr>
      <vt:lpstr>Average of the hw2 scores?</vt:lpstr>
      <vt:lpstr>hw2 average</vt:lpstr>
      <vt:lpstr>Average score for the 4th student?</vt:lpstr>
      <vt:lpstr> Average of the 4th student</vt:lpstr>
      <vt:lpstr> Average of the 4th student</vt:lpstr>
      <vt:lpstr>Strings</vt:lpstr>
      <vt:lpstr>String Operaters</vt:lpstr>
      <vt:lpstr>String Operations/Methods</vt:lpstr>
    </vt:vector>
  </TitlesOfParts>
  <Company>Florida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Philip  Chan</dc:creator>
  <cp:lastModifiedBy>Philip  Chan</cp:lastModifiedBy>
  <cp:revision>644</cp:revision>
  <dcterms:created xsi:type="dcterms:W3CDTF">2013-01-07T14:51:03Z</dcterms:created>
  <dcterms:modified xsi:type="dcterms:W3CDTF">2013-03-01T15:31:13Z</dcterms:modified>
</cp:coreProperties>
</file>