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63" r:id="rId6"/>
    <p:sldId id="265" r:id="rId7"/>
    <p:sldId id="266" r:id="rId8"/>
    <p:sldId id="262" r:id="rId9"/>
    <p:sldId id="276" r:id="rId10"/>
    <p:sldId id="277" r:id="rId11"/>
    <p:sldId id="260" r:id="rId12"/>
    <p:sldId id="268" r:id="rId13"/>
    <p:sldId id="267" r:id="rId14"/>
    <p:sldId id="269" r:id="rId15"/>
    <p:sldId id="270" r:id="rId16"/>
    <p:sldId id="282" r:id="rId17"/>
    <p:sldId id="283" r:id="rId18"/>
    <p:sldId id="284" r:id="rId19"/>
    <p:sldId id="271" r:id="rId20"/>
    <p:sldId id="272" r:id="rId21"/>
    <p:sldId id="273" r:id="rId22"/>
    <p:sldId id="280" r:id="rId23"/>
    <p:sldId id="281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1428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6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F6EE99C-EA18-4F63-86EE-16C7A6106153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09818-AB91-4B20-97D5-DE3F04D9E6C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Java 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65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Initializing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Combining</a:t>
            </a:r>
          </a:p>
          <a:p>
            <a:pPr lvl="1"/>
            <a:r>
              <a:rPr lang="en-US" dirty="0" smtClean="0"/>
              <a:t>Declaring a variable (allocating space) and</a:t>
            </a:r>
          </a:p>
          <a:p>
            <a:pPr lvl="1"/>
            <a:r>
              <a:rPr lang="en-US" dirty="0" smtClean="0"/>
              <a:t>Assigning an initial value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numberOfStudents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15;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double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gpa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3.14;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har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letterGrade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’A’;</a:t>
            </a:r>
          </a:p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b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oolean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sunny = true;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274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Manipulating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Operators</a:t>
            </a:r>
          </a:p>
          <a:p>
            <a:pPr lvl="1"/>
            <a:r>
              <a:rPr lang="en-US" dirty="0" smtClean="0"/>
              <a:t>Arithmetic</a:t>
            </a:r>
          </a:p>
          <a:p>
            <a:pPr lvl="1"/>
            <a:r>
              <a:rPr lang="en-US" dirty="0" smtClean="0"/>
              <a:t>Relational</a:t>
            </a:r>
          </a:p>
          <a:p>
            <a:pPr lvl="1"/>
            <a:r>
              <a:rPr lang="en-US" dirty="0" smtClean="0"/>
              <a:t>Logical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3442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+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-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*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modulo/reminder</a:t>
            </a:r>
          </a:p>
          <a:p>
            <a:pPr lvl="1"/>
            <a:r>
              <a:rPr lang="en-US" dirty="0" smtClean="0"/>
              <a:t>5 % 2 is 1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++x , x++</a:t>
            </a:r>
          </a:p>
          <a:p>
            <a:pPr lvl="1"/>
            <a:r>
              <a:rPr lang="en-US" dirty="0" smtClean="0"/>
              <a:t>Increment x (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Yields a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78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Arithmetic: Division with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Math: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5 / 2  </a:t>
            </a:r>
            <a:r>
              <a:rPr lang="en-US" dirty="0" smtClean="0"/>
              <a:t>is 2.5</a:t>
            </a:r>
          </a:p>
          <a:p>
            <a:r>
              <a:rPr lang="en-US" dirty="0" smtClean="0"/>
              <a:t>Java</a:t>
            </a:r>
          </a:p>
          <a:p>
            <a:pPr lvl="1"/>
            <a:r>
              <a:rPr lang="en-US" dirty="0" smtClean="0"/>
              <a:t>“integer division”—both values/operands are integers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5 / 2   </a:t>
            </a:r>
            <a:r>
              <a:rPr lang="en-US" dirty="0" smtClean="0"/>
              <a:t>has an integer value -- floor of  5/2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5 / 2   </a:t>
            </a:r>
            <a:r>
              <a:rPr lang="en-US" dirty="0" smtClean="0"/>
              <a:t>is  2   [sometimes this is useful]</a:t>
            </a:r>
          </a:p>
          <a:p>
            <a:pPr lvl="1"/>
            <a:r>
              <a:rPr lang="en-US" dirty="0" smtClean="0"/>
              <a:t>If we want a floating point value (2.5)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5 / 2.0 ,  5.0 / 2 , </a:t>
            </a:r>
            <a:r>
              <a:rPr lang="en-US" dirty="0" smtClean="0"/>
              <a:t>or …</a:t>
            </a:r>
          </a:p>
          <a:p>
            <a:pPr lvl="1"/>
            <a:r>
              <a:rPr lang="en-US" dirty="0" smtClean="0"/>
              <a:t>Be careful</a:t>
            </a:r>
          </a:p>
          <a:p>
            <a:pPr lvl="2"/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x = 5 / 2.0 ;     </a:t>
            </a:r>
          </a:p>
          <a:p>
            <a:pPr lvl="2"/>
            <a:r>
              <a:rPr lang="en-US" dirty="0" smtClean="0"/>
              <a:t>x has 2 because 2.5 can’t fit into an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/>
              <a:t> variable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230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13648" cy="494995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&lt;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&lt;=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&gt;=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==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!=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Yields true or false value</a:t>
            </a:r>
          </a:p>
          <a:p>
            <a:pPr lvl="1"/>
            <a:r>
              <a:rPr lang="en-US" dirty="0" smtClean="0"/>
              <a:t>5 &lt; 2</a:t>
            </a:r>
          </a:p>
          <a:p>
            <a:pPr lvl="2"/>
            <a:r>
              <a:rPr lang="en-US" dirty="0" smtClean="0"/>
              <a:t>yields false</a:t>
            </a:r>
          </a:p>
          <a:p>
            <a:pPr lvl="2"/>
            <a:r>
              <a:rPr lang="en-US" dirty="0"/>
              <a:t>n</a:t>
            </a:r>
            <a:r>
              <a:rPr lang="en-US" dirty="0" smtClean="0"/>
              <a:t>ot stating 5 is less than 2 (in math), which is impossible</a:t>
            </a:r>
          </a:p>
          <a:p>
            <a:pPr lvl="1"/>
            <a:r>
              <a:rPr lang="en-US" dirty="0"/>
              <a:t>x</a:t>
            </a:r>
            <a:r>
              <a:rPr lang="en-US" dirty="0" smtClean="0"/>
              <a:t> == 2</a:t>
            </a:r>
          </a:p>
          <a:p>
            <a:pPr lvl="2"/>
            <a:r>
              <a:rPr lang="en-US" dirty="0" smtClean="0"/>
              <a:t>Means what?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78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&amp;&amp;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and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||</a:t>
            </a:r>
          </a:p>
          <a:p>
            <a:pPr lvl="1"/>
            <a:r>
              <a:rPr lang="en-US" dirty="0" smtClean="0"/>
              <a:t>or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!</a:t>
            </a:r>
          </a:p>
          <a:p>
            <a:pPr lvl="1"/>
            <a:r>
              <a:rPr lang="en-US" dirty="0" smtClean="0"/>
              <a:t>not</a:t>
            </a:r>
            <a:endParaRPr lang="en-US" dirty="0"/>
          </a:p>
          <a:p>
            <a:r>
              <a:rPr lang="en-US" dirty="0" smtClean="0"/>
              <a:t>Yields true or false value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true &amp;&amp; false</a:t>
            </a:r>
            <a:r>
              <a:rPr lang="en-US" dirty="0" smtClean="0"/>
              <a:t> is false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!(5 &gt; 2) </a:t>
            </a:r>
            <a:r>
              <a:rPr lang="en-US" dirty="0" smtClean="0"/>
              <a:t>is false</a:t>
            </a:r>
          </a:p>
        </p:txBody>
      </p:sp>
    </p:spTree>
    <p:extLst>
      <p:ext uri="{BB962C8B-B14F-4D97-AF65-F5344CB8AC3E}">
        <p14:creationId xmlns:p14="http://schemas.microsoft.com/office/powerpoint/2010/main" val="345778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&amp;&amp; (and) operator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82059888"/>
              </p:ext>
            </p:extLst>
          </p:nvPr>
        </p:nvGraphicFramePr>
        <p:xfrm>
          <a:off x="914400" y="1600200"/>
          <a:ext cx="7696200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/>
                <a:gridCol w="1924050"/>
                <a:gridCol w="1924050"/>
                <a:gridCol w="1924050"/>
              </a:tblGrid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Green</a:t>
                      </a:r>
                    </a:p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boolean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Square</a:t>
                      </a:r>
                    </a:p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boolean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Green &amp;&amp;</a:t>
                      </a:r>
                      <a:r>
                        <a:rPr lang="en-US" baseline="0" dirty="0" smtClean="0"/>
                        <a:t> Square</a:t>
                      </a:r>
                    </a:p>
                    <a:p>
                      <a:r>
                        <a:rPr lang="en-US" baseline="0" dirty="0" smtClean="0"/>
                        <a:t>(</a:t>
                      </a:r>
                      <a:r>
                        <a:rPr lang="en-US" baseline="0" dirty="0" err="1" smtClean="0"/>
                        <a:t>boolean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7" name="Isosceles Triangle 6"/>
          <p:cNvSpPr/>
          <p:nvPr/>
        </p:nvSpPr>
        <p:spPr>
          <a:xfrm>
            <a:off x="1447800" y="2667000"/>
            <a:ext cx="914400" cy="6096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1447800" y="3581400"/>
            <a:ext cx="914400" cy="6096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699260" y="4621530"/>
            <a:ext cx="457200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699260" y="5562600"/>
            <a:ext cx="4572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49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|| (or) operator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85403109"/>
              </p:ext>
            </p:extLst>
          </p:nvPr>
        </p:nvGraphicFramePr>
        <p:xfrm>
          <a:off x="914400" y="1600200"/>
          <a:ext cx="7696200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/>
                <a:gridCol w="1924050"/>
                <a:gridCol w="1924050"/>
                <a:gridCol w="1924050"/>
              </a:tblGrid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Green</a:t>
                      </a:r>
                    </a:p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boolean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Square</a:t>
                      </a:r>
                    </a:p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boolean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Green ||</a:t>
                      </a:r>
                      <a:r>
                        <a:rPr lang="en-US" baseline="0" dirty="0" smtClean="0"/>
                        <a:t> Square</a:t>
                      </a:r>
                    </a:p>
                    <a:p>
                      <a:r>
                        <a:rPr lang="en-US" baseline="0" dirty="0" smtClean="0"/>
                        <a:t>(</a:t>
                      </a:r>
                      <a:r>
                        <a:rPr lang="en-US" baseline="0" dirty="0" err="1" smtClean="0"/>
                        <a:t>boolean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7" name="Isosceles Triangle 6"/>
          <p:cNvSpPr/>
          <p:nvPr/>
        </p:nvSpPr>
        <p:spPr>
          <a:xfrm>
            <a:off x="1447800" y="2667000"/>
            <a:ext cx="914400" cy="6096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1447800" y="3581400"/>
            <a:ext cx="914400" cy="6096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699260" y="4621530"/>
            <a:ext cx="457200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699260" y="5562600"/>
            <a:ext cx="4572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050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!</a:t>
            </a:r>
            <a:r>
              <a:rPr lang="en-US" dirty="0" smtClean="0"/>
              <a:t> (or) operator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15769642"/>
              </p:ext>
            </p:extLst>
          </p:nvPr>
        </p:nvGraphicFramePr>
        <p:xfrm>
          <a:off x="1752600" y="2491740"/>
          <a:ext cx="5772150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/>
                <a:gridCol w="1924050"/>
                <a:gridCol w="1924050"/>
              </a:tblGrid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Green</a:t>
                      </a:r>
                    </a:p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boolean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!Green</a:t>
                      </a:r>
                    </a:p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boolean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7" name="Isosceles Triangle 6"/>
          <p:cNvSpPr/>
          <p:nvPr/>
        </p:nvSpPr>
        <p:spPr>
          <a:xfrm>
            <a:off x="2133600" y="3505200"/>
            <a:ext cx="914400" cy="6096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2209800" y="4495800"/>
            <a:ext cx="914400" cy="6096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58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Precedence/Ordering of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13648" cy="5178552"/>
          </a:xfrm>
        </p:spPr>
        <p:txBody>
          <a:bodyPr>
            <a:norm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 y + z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z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>
                <a:latin typeface="Courier New" pitchFamily="49" charset="0"/>
                <a:cs typeface="Courier New" pitchFamily="49" charset="0"/>
              </a:rPr>
              <a:t>x &lt;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z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594360" lvl="2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76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High-level  language</a:t>
            </a:r>
          </a:p>
          <a:p>
            <a:pPr lvl="1"/>
            <a:r>
              <a:rPr lang="en-US" dirty="0" smtClean="0"/>
              <a:t>More readable for humans</a:t>
            </a:r>
          </a:p>
          <a:p>
            <a:pPr lvl="2"/>
            <a:r>
              <a:rPr lang="en-US" dirty="0" smtClean="0"/>
              <a:t>Need to be translated to machine language for execution</a:t>
            </a:r>
          </a:p>
          <a:p>
            <a:pPr lvl="3"/>
            <a:r>
              <a:rPr lang="en-US" dirty="0" smtClean="0"/>
              <a:t>Compilers</a:t>
            </a:r>
          </a:p>
          <a:p>
            <a:pPr lvl="1"/>
            <a:r>
              <a:rPr lang="en-US" dirty="0"/>
              <a:t>CPU-independent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ranslation can target different CPUs (machine languages)</a:t>
            </a:r>
          </a:p>
          <a:p>
            <a:endParaRPr lang="en-US" dirty="0" smtClean="0"/>
          </a:p>
          <a:p>
            <a:r>
              <a:rPr lang="en-US" dirty="0" smtClean="0"/>
              <a:t>Designed by Sun Microsystems in 1995</a:t>
            </a:r>
          </a:p>
          <a:p>
            <a:pPr lvl="1"/>
            <a:r>
              <a:rPr lang="en-US" dirty="0" smtClean="0"/>
              <a:t>Sun was bought by Oracle in 2010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Designed with internet in mind</a:t>
            </a:r>
          </a:p>
          <a:p>
            <a:pPr lvl="1"/>
            <a:r>
              <a:rPr lang="en-US" dirty="0" smtClean="0"/>
              <a:t>Can run in a web browser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351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Precedence/Ordering of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13648" cy="5178552"/>
          </a:xfrm>
        </p:spPr>
        <p:txBody>
          <a:bodyPr>
            <a:norm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 y + z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z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>
                <a:latin typeface="Courier New" pitchFamily="49" charset="0"/>
                <a:cs typeface="Courier New" pitchFamily="49" charset="0"/>
              </a:rPr>
              <a:t>x &lt;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z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274320" lvl="1" indent="0">
              <a:buNone/>
            </a:pPr>
            <a:endParaRPr lang="en-US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 y + z &amp;&amp; y &lt; z</a:t>
            </a:r>
          </a:p>
          <a:p>
            <a:pPr lvl="1"/>
            <a:r>
              <a:rPr lang="en-US" dirty="0">
                <a:latin typeface="Courier New" pitchFamily="49" charset="0"/>
                <a:cs typeface="Courier New" pitchFamily="49" charset="0"/>
              </a:rPr>
              <a:t>x &lt;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(y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z)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&amp;&amp; y &lt; z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 (y + z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 z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 (y + z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z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485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Precedence/Ordering of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Quite natural</a:t>
            </a:r>
          </a:p>
          <a:p>
            <a:pPr lvl="1"/>
            <a:r>
              <a:rPr lang="en-US" dirty="0"/>
              <a:t>Arithmetic </a:t>
            </a:r>
            <a:r>
              <a:rPr lang="en-US" dirty="0" smtClean="0"/>
              <a:t>(calculate numbers) </a:t>
            </a:r>
            <a:r>
              <a:rPr lang="en-US" dirty="0"/>
              <a:t>before </a:t>
            </a:r>
          </a:p>
          <a:p>
            <a:pPr lvl="1"/>
            <a:r>
              <a:rPr lang="en-US" dirty="0"/>
              <a:t>Relational (compare numbers) before </a:t>
            </a:r>
          </a:p>
          <a:p>
            <a:pPr lvl="1"/>
            <a:r>
              <a:rPr lang="en-US" dirty="0"/>
              <a:t>Logical (combine </a:t>
            </a:r>
            <a:r>
              <a:rPr lang="en-US" dirty="0" err="1"/>
              <a:t>boolean</a:t>
            </a:r>
            <a:r>
              <a:rPr lang="en-US" dirty="0"/>
              <a:t>--true/false values)</a:t>
            </a:r>
          </a:p>
          <a:p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not sure, add parentheses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2029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Ignore by the compiler</a:t>
            </a:r>
          </a:p>
          <a:p>
            <a:pPr lvl="1"/>
            <a:r>
              <a:rPr lang="en-US" dirty="0" smtClean="0"/>
              <a:t>Improves readability, fewer mistakes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describe something that is not obvious</a:t>
            </a:r>
          </a:p>
          <a:p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/*  this is a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multi-line comment  */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37584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Constants and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Math.PI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ath.E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Math.abs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(x)</a:t>
            </a: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Math.sqrt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(x),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Math.pow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(x,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exp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Math.log(x), Math.log10(x)</a:t>
            </a:r>
          </a:p>
          <a:p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Math.sin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(x),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Math.cos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(x),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Math.tan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(x) // radians</a:t>
            </a: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Math.asin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(x),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Math.acos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(x),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Math.atan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(x)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Math.random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 // 0 &lt;=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&lt; 1</a:t>
            </a:r>
          </a:p>
        </p:txBody>
      </p:sp>
    </p:spTree>
    <p:extLst>
      <p:ext uri="{BB962C8B-B14F-4D97-AF65-F5344CB8AC3E}">
        <p14:creationId xmlns:p14="http://schemas.microsoft.com/office/powerpoint/2010/main" val="31995303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from the Keyboard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We’ll usually provide templates for input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Scanner  keyboard = new Scanner(System.in);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keyboard.nextInt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    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keyboard.nextDouble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 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2903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to the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 … );</a:t>
            </a:r>
          </a:p>
          <a:p>
            <a:pPr lvl="1"/>
            <a:r>
              <a:rPr lang="en-US" dirty="0" smtClean="0"/>
              <a:t>Print the parameter followed by a new line</a:t>
            </a:r>
          </a:p>
          <a:p>
            <a:pPr lvl="1"/>
            <a:r>
              <a:rPr lang="en-US" dirty="0" smtClean="0"/>
              <a:t>Examples:</a:t>
            </a:r>
          </a:p>
          <a:p>
            <a:pPr marL="594360" lvl="2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(15);</a:t>
            </a:r>
          </a:p>
          <a:p>
            <a:pPr marL="594360" lvl="2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(x);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594360" lvl="2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(“Hello!”);   // “string”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…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dirty="0" smtClean="0"/>
              <a:t>Print the parameter without a new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60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To store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need to allocate space in the memory</a:t>
            </a:r>
          </a:p>
          <a:p>
            <a:pPr lvl="2"/>
            <a:r>
              <a:rPr lang="en-US" dirty="0" smtClean="0"/>
              <a:t>Declare (specify)</a:t>
            </a:r>
          </a:p>
          <a:p>
            <a:pPr lvl="3"/>
            <a:r>
              <a:rPr lang="en-US" dirty="0" smtClean="0"/>
              <a:t>Type </a:t>
            </a:r>
          </a:p>
          <a:p>
            <a:pPr lvl="4"/>
            <a:r>
              <a:rPr lang="en-US" dirty="0" smtClean="0"/>
              <a:t>what kind of data</a:t>
            </a:r>
          </a:p>
          <a:p>
            <a:pPr lvl="3"/>
            <a:r>
              <a:rPr lang="en-US" dirty="0" smtClean="0"/>
              <a:t>Name</a:t>
            </a:r>
          </a:p>
          <a:p>
            <a:pPr lvl="4"/>
            <a:r>
              <a:rPr lang="en-US" dirty="0" smtClean="0"/>
              <a:t>we can refer to it later</a:t>
            </a:r>
          </a:p>
          <a:p>
            <a:pPr lvl="4"/>
            <a:r>
              <a:rPr lang="en-US" dirty="0" smtClean="0"/>
              <a:t>Essentially a named location in the memory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63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(</a:t>
            </a:r>
            <a:r>
              <a:rPr lang="en-US" dirty="0" smtClean="0"/>
              <a:t>signed) integer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ouble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ouble-precision floating point number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b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oolean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t</a:t>
            </a:r>
            <a:r>
              <a:rPr lang="en-US" dirty="0" smtClean="0"/>
              <a:t>rue or false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har</a:t>
            </a:r>
          </a:p>
          <a:p>
            <a:pPr lvl="1"/>
            <a:r>
              <a:rPr lang="en-US" dirty="0" smtClean="0"/>
              <a:t>character</a:t>
            </a:r>
          </a:p>
        </p:txBody>
      </p:sp>
    </p:spTree>
    <p:extLst>
      <p:ext uri="{BB962C8B-B14F-4D97-AF65-F5344CB8AC3E}">
        <p14:creationId xmlns:p14="http://schemas.microsoft.com/office/powerpoint/2010/main" val="930383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Names (“Identifiers”)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47975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Starts with a letter</a:t>
            </a:r>
          </a:p>
          <a:p>
            <a:r>
              <a:rPr lang="en-US" dirty="0" smtClean="0"/>
              <a:t>After that, can include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etter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igit</a:t>
            </a:r>
          </a:p>
          <a:p>
            <a:r>
              <a:rPr lang="en-US" dirty="0" smtClean="0"/>
              <a:t>Can these be names?</a:t>
            </a:r>
          </a:p>
          <a:p>
            <a:pPr lvl="1"/>
            <a:r>
              <a:rPr lang="en-US" dirty="0" err="1"/>
              <a:t>numberOfStudents</a:t>
            </a:r>
            <a:endParaRPr lang="en-US" dirty="0"/>
          </a:p>
          <a:p>
            <a:pPr lvl="1"/>
            <a:r>
              <a:rPr lang="en-US" dirty="0" smtClean="0"/>
              <a:t>five5</a:t>
            </a:r>
          </a:p>
          <a:p>
            <a:pPr lvl="1"/>
            <a:r>
              <a:rPr lang="en-US" dirty="0" smtClean="0"/>
              <a:t>55</a:t>
            </a:r>
          </a:p>
          <a:p>
            <a:pPr lvl="1"/>
            <a:r>
              <a:rPr lang="en-US" dirty="0" smtClean="0"/>
              <a:t>5five</a:t>
            </a:r>
          </a:p>
          <a:p>
            <a:r>
              <a:rPr lang="en-US" dirty="0" smtClean="0"/>
              <a:t>Case sensitive</a:t>
            </a:r>
          </a:p>
          <a:p>
            <a:pPr lvl="1"/>
            <a:r>
              <a:rPr lang="en-US" dirty="0" smtClean="0"/>
              <a:t>Balance and balance are different names</a:t>
            </a:r>
          </a:p>
          <a:p>
            <a:r>
              <a:rPr lang="en-US" dirty="0" smtClean="0"/>
              <a:t>Meaningful names improve readability</a:t>
            </a:r>
          </a:p>
          <a:p>
            <a:pPr lvl="1"/>
            <a:r>
              <a:rPr lang="en-US" dirty="0" smtClean="0"/>
              <a:t>reduce mistakes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35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Famous/Weird </a:t>
            </a:r>
            <a:r>
              <a:rPr lang="en-US" dirty="0"/>
              <a:t>S</a:t>
            </a:r>
            <a:r>
              <a:rPr lang="en-US" dirty="0" smtClean="0"/>
              <a:t>emicolon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Semicolon </a:t>
            </a:r>
          </a:p>
          <a:p>
            <a:pPr lvl="1"/>
            <a:r>
              <a:rPr lang="en-US" dirty="0" smtClean="0"/>
              <a:t>Is similar to a period after a sentence in English</a:t>
            </a:r>
          </a:p>
          <a:p>
            <a:pPr lvl="1"/>
            <a:r>
              <a:rPr lang="en-US" dirty="0" smtClean="0"/>
              <a:t>End of one instruction</a:t>
            </a:r>
          </a:p>
          <a:p>
            <a:pPr lvl="1"/>
            <a:r>
              <a:rPr lang="en-US" dirty="0" smtClean="0"/>
              <a:t>Period is used to mean something else in Java</a:t>
            </a:r>
          </a:p>
          <a:p>
            <a:pPr lvl="1"/>
            <a:endParaRPr lang="en-US" dirty="0"/>
          </a:p>
          <a:p>
            <a:r>
              <a:rPr lang="en-US" dirty="0" smtClean="0"/>
              <a:t>Allocating space (“declaration”):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numberOfStudents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27432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ouble   temperature, humidity, pressure;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sunny, hurricane;</a:t>
            </a:r>
          </a:p>
          <a:p>
            <a:pPr marL="27432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char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letterGrade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/>
            <a:endParaRPr lang="en-US" dirty="0"/>
          </a:p>
          <a:p>
            <a:r>
              <a:rPr lang="en-US" dirty="0" smtClean="0"/>
              <a:t>They are usually called variables similar to math</a:t>
            </a:r>
          </a:p>
          <a:p>
            <a:pPr lvl="1"/>
            <a:r>
              <a:rPr lang="en-US" dirty="0" smtClean="0"/>
              <a:t>How do we vary/change the value?</a:t>
            </a:r>
          </a:p>
        </p:txBody>
      </p:sp>
    </p:spTree>
    <p:extLst>
      <p:ext uri="{BB962C8B-B14F-4D97-AF65-F5344CB8AC3E}">
        <p14:creationId xmlns:p14="http://schemas.microsoft.com/office/powerpoint/2010/main" val="3123854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Assignment</a:t>
            </a:r>
          </a:p>
          <a:p>
            <a:pPr lvl="1"/>
            <a:r>
              <a:rPr lang="en-US" dirty="0" smtClean="0"/>
              <a:t>=</a:t>
            </a:r>
          </a:p>
          <a:p>
            <a:pPr lvl="1"/>
            <a:r>
              <a:rPr lang="en-US" dirty="0" smtClean="0"/>
              <a:t>Equal sign, but doesn’t mean equal as in math</a:t>
            </a:r>
          </a:p>
          <a:p>
            <a:endParaRPr lang="en-US" dirty="0"/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x = 97.5;</a:t>
            </a:r>
          </a:p>
          <a:p>
            <a:pPr lvl="1"/>
            <a:r>
              <a:rPr lang="en-US" dirty="0" smtClean="0"/>
              <a:t>Means assign 97.5 to x  (or store 97.5 </a:t>
            </a:r>
            <a:r>
              <a:rPr lang="en-US" dirty="0"/>
              <a:t> </a:t>
            </a:r>
            <a:r>
              <a:rPr lang="en-US" dirty="0" smtClean="0"/>
              <a:t>in x)</a:t>
            </a:r>
            <a:endParaRPr lang="en-US" dirty="0"/>
          </a:p>
          <a:p>
            <a:pPr lvl="1"/>
            <a:r>
              <a:rPr lang="en-US" dirty="0" smtClean="0"/>
              <a:t>Doesn’t mean we state x is equal to 97.5</a:t>
            </a:r>
          </a:p>
        </p:txBody>
      </p:sp>
    </p:spTree>
    <p:extLst>
      <p:ext uri="{BB962C8B-B14F-4D97-AF65-F5344CB8AC3E}">
        <p14:creationId xmlns:p14="http://schemas.microsoft.com/office/powerpoint/2010/main" val="3135337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Assignment</a:t>
            </a:r>
          </a:p>
          <a:p>
            <a:pPr lvl="1"/>
            <a:r>
              <a:rPr lang="en-US" dirty="0" smtClean="0"/>
              <a:t>=</a:t>
            </a:r>
          </a:p>
          <a:p>
            <a:pPr lvl="1"/>
            <a:r>
              <a:rPr lang="en-US" dirty="0" smtClean="0"/>
              <a:t>Equal sign, but doesn’t mean equal as in math</a:t>
            </a:r>
          </a:p>
          <a:p>
            <a:endParaRPr lang="en-US" dirty="0"/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x = 97.5;</a:t>
            </a:r>
          </a:p>
          <a:p>
            <a:pPr lvl="1"/>
            <a:r>
              <a:rPr lang="en-US" dirty="0" smtClean="0"/>
              <a:t>Means assign 97.5 to x  (or store 97.5 </a:t>
            </a:r>
            <a:r>
              <a:rPr lang="en-US" dirty="0"/>
              <a:t> </a:t>
            </a:r>
            <a:r>
              <a:rPr lang="en-US" dirty="0" smtClean="0"/>
              <a:t>in x)</a:t>
            </a:r>
            <a:endParaRPr lang="en-US" dirty="0"/>
          </a:p>
          <a:p>
            <a:pPr lvl="1"/>
            <a:r>
              <a:rPr lang="en-US" dirty="0" smtClean="0"/>
              <a:t>Doesn’t mean we state x is equal to 97.5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97.5 + x;</a:t>
            </a:r>
          </a:p>
          <a:p>
            <a:pPr lvl="1"/>
            <a:r>
              <a:rPr lang="en-US" dirty="0" smtClean="0"/>
              <a:t>Why is this impossible in math? </a:t>
            </a:r>
          </a:p>
          <a:p>
            <a:pPr lvl="1"/>
            <a:r>
              <a:rPr lang="en-US" dirty="0" smtClean="0"/>
              <a:t>What does this mean in Java?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628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</a:t>
            </a:r>
            <a:r>
              <a:rPr lang="en-US" dirty="0" err="1" smtClean="0"/>
              <a:t>boolean</a:t>
            </a:r>
            <a:r>
              <a:rPr lang="en-US" dirty="0" smtClean="0"/>
              <a:t> and char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b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oolean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sunny;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sunny = false;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char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letterGrade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letterGrade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’A’;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462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41288</TotalTime>
  <Words>867</Words>
  <Application>Microsoft Office PowerPoint</Application>
  <PresentationFormat>On-screen Show (4:3)</PresentationFormat>
  <Paragraphs>259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Civic</vt:lpstr>
      <vt:lpstr>Java Basics</vt:lpstr>
      <vt:lpstr>Java</vt:lpstr>
      <vt:lpstr>Storing Data</vt:lpstr>
      <vt:lpstr>Types</vt:lpstr>
      <vt:lpstr>Names (“Identifiers”)</vt:lpstr>
      <vt:lpstr>The Famous/Weird Semicolon</vt:lpstr>
      <vt:lpstr>Changing Values</vt:lpstr>
      <vt:lpstr>Changing Values</vt:lpstr>
      <vt:lpstr>Changing boolean and char variables</vt:lpstr>
      <vt:lpstr>Initializing Variables</vt:lpstr>
      <vt:lpstr>Manipulating Data</vt:lpstr>
      <vt:lpstr>Arithmetic Operators</vt:lpstr>
      <vt:lpstr> Arithmetic: Division with Integers</vt:lpstr>
      <vt:lpstr>Relational Operators</vt:lpstr>
      <vt:lpstr>Logical Operators</vt:lpstr>
      <vt:lpstr>&amp;&amp; (and) operator</vt:lpstr>
      <vt:lpstr>|| (or) operator</vt:lpstr>
      <vt:lpstr>! (or) operator</vt:lpstr>
      <vt:lpstr>Precedence/Ordering of Operators</vt:lpstr>
      <vt:lpstr>Precedence/Ordering of Operators</vt:lpstr>
      <vt:lpstr>Precedence/Ordering of Operators</vt:lpstr>
      <vt:lpstr>Comments</vt:lpstr>
      <vt:lpstr>Math Constants and Functions</vt:lpstr>
      <vt:lpstr>Input from the Keyboard</vt:lpstr>
      <vt:lpstr>Output to the Screen</vt:lpstr>
    </vt:vector>
  </TitlesOfParts>
  <Company>Florida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Philip  Chan</dc:creator>
  <cp:lastModifiedBy>Philip  Chan</cp:lastModifiedBy>
  <cp:revision>482</cp:revision>
  <dcterms:created xsi:type="dcterms:W3CDTF">2013-01-07T14:51:03Z</dcterms:created>
  <dcterms:modified xsi:type="dcterms:W3CDTF">2017-07-25T23:49:47Z</dcterms:modified>
</cp:coreProperties>
</file>