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5"/>
  </p:notesMasterIdLst>
  <p:sldIdLst>
    <p:sldId id="256" r:id="rId2"/>
    <p:sldId id="259" r:id="rId3"/>
    <p:sldId id="266" r:id="rId4"/>
    <p:sldId id="267" r:id="rId5"/>
    <p:sldId id="269" r:id="rId6"/>
    <p:sldId id="268" r:id="rId7"/>
    <p:sldId id="260" r:id="rId8"/>
    <p:sldId id="261" r:id="rId9"/>
    <p:sldId id="262" r:id="rId10"/>
    <p:sldId id="263" r:id="rId11"/>
    <p:sldId id="264" r:id="rId12"/>
    <p:sldId id="265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636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99D97-2FE0-406B-86BA-2CF02F5A82AB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D1BED-180F-4480-8777-A2F5E842A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7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BB2E38-F298-42B7-B8D3-55EC81114941}" type="slidenum">
              <a:rPr lang="en-US"/>
              <a:pPr/>
              <a:t>2</a:t>
            </a:fld>
            <a:endParaRPr lang="en-US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C27620-F356-461B-8524-4DE04BC80B2A}" type="slidenum">
              <a:rPr lang="en-US"/>
              <a:pPr/>
              <a:t>7</a:t>
            </a:fld>
            <a:endParaRPr lang="en-US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38853A-3E6E-463F-B621-12B163BEE9F8}" type="slidenum">
              <a:rPr lang="en-US"/>
              <a:pPr/>
              <a:t>8</a:t>
            </a:fld>
            <a:endParaRPr lang="en-US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9552F8-0D44-4505-99A1-18CC32AAE402}" type="slidenum">
              <a:rPr lang="en-US"/>
              <a:pPr/>
              <a:t>9</a:t>
            </a:fld>
            <a:endParaRPr lang="en-US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2FBD6C-D7A7-4321-8507-A72B604F4C21}" type="slidenum">
              <a:rPr lang="en-US"/>
              <a:pPr/>
              <a:t>10</a:t>
            </a:fld>
            <a:endParaRPr lang="en-US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F68B91-1A30-479A-9E9D-06B7C170353F}" type="slidenum">
              <a:rPr lang="en-US"/>
              <a:pPr/>
              <a:t>11</a:t>
            </a:fld>
            <a:endParaRPr lang="en-US"/>
          </a:p>
        </p:txBody>
      </p:sp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6300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4"/>
            <a:ext cx="5030391" cy="4113892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069E73B-7F8F-412F-A021-A518C4D97D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3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05A4A74-B646-4250-AB33-BD9C15E97AFD}" type="datetimeFigureOut">
              <a:rPr lang="en-US" smtClean="0"/>
              <a:t>9/10/2014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1C2B7F0-BDBB-4F46-9AB0-0E18FE60970E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Binary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671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Floating-point Numbers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828800"/>
            <a:ext cx="8001000" cy="4343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General form: </a:t>
            </a:r>
            <a:r>
              <a:rPr lang="en-US" sz="2800" i="1" dirty="0">
                <a:solidFill>
                  <a:srgbClr val="FF0000"/>
                </a:solidFill>
                <a:latin typeface="Arial" charset="0"/>
              </a:rPr>
              <a:t>sign</a:t>
            </a:r>
            <a:r>
              <a:rPr lang="en-US" sz="2800" dirty="0">
                <a:latin typeface="Arial" charset="0"/>
              </a:rPr>
              <a:t> 1.</a:t>
            </a:r>
            <a:r>
              <a:rPr lang="en-US" sz="2800" i="1" dirty="0">
                <a:solidFill>
                  <a:srgbClr val="FF0000"/>
                </a:solidFill>
                <a:latin typeface="Arial" charset="0"/>
              </a:rPr>
              <a:t>mantissa</a:t>
            </a:r>
            <a:r>
              <a:rPr lang="en-US" sz="2800" dirty="0">
                <a:latin typeface="Arial" charset="0"/>
              </a:rPr>
              <a:t> x 2</a:t>
            </a:r>
            <a:r>
              <a:rPr lang="en-US" sz="2800" i="1" baseline="30000" dirty="0">
                <a:solidFill>
                  <a:srgbClr val="FF0000"/>
                </a:solidFill>
                <a:latin typeface="Arial" charset="0"/>
              </a:rPr>
              <a:t>exponent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Arial" charset="0"/>
              </a:rPr>
              <a:t>the most significant digit is right before the dot</a:t>
            </a:r>
          </a:p>
          <a:p>
            <a:pPr lvl="2">
              <a:lnSpc>
                <a:spcPct val="80000"/>
              </a:lnSpc>
            </a:pPr>
            <a:r>
              <a:rPr lang="en-US" sz="2000" dirty="0">
                <a:latin typeface="Arial" charset="0"/>
              </a:rPr>
              <a:t>Always 1 [no need to represent it</a:t>
            </a:r>
            <a:r>
              <a:rPr lang="en-US" sz="2000" dirty="0" smtClean="0">
                <a:latin typeface="Arial" charset="0"/>
              </a:rPr>
              <a:t>]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</a:rPr>
              <a:t>Exponent in Two’s </a:t>
            </a:r>
            <a:r>
              <a:rPr lang="en-US" dirty="0">
                <a:latin typeface="Arial" charset="0"/>
              </a:rPr>
              <a:t>complement</a:t>
            </a:r>
          </a:p>
          <a:p>
            <a:pPr lvl="2">
              <a:lnSpc>
                <a:spcPct val="8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Arial" charset="0"/>
              </a:rPr>
              <a:t>1.01001 </a:t>
            </a:r>
            <a:r>
              <a:rPr lang="en-US" sz="2800" dirty="0">
                <a:latin typeface="Arial" charset="0"/>
              </a:rPr>
              <a:t>x 2</a:t>
            </a:r>
            <a:r>
              <a:rPr lang="en-US" sz="2800" baseline="30000" dirty="0">
                <a:latin typeface="Arial" charset="0"/>
              </a:rPr>
              <a:t>2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FF0000"/>
                </a:solidFill>
                <a:latin typeface="Arial" charset="0"/>
              </a:rPr>
              <a:t>Sign</a:t>
            </a:r>
            <a:r>
              <a:rPr lang="en-US" sz="2400" dirty="0">
                <a:latin typeface="Arial" charset="0"/>
              </a:rPr>
              <a:t>: </a:t>
            </a:r>
            <a:r>
              <a:rPr lang="en-US" sz="2400" dirty="0" smtClean="0">
                <a:latin typeface="Arial" charset="0"/>
              </a:rPr>
              <a:t>0 (positive)</a:t>
            </a:r>
            <a:endParaRPr lang="en-US" sz="2400" dirty="0">
              <a:latin typeface="Arial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FF0000"/>
                </a:solidFill>
                <a:latin typeface="Arial" charset="0"/>
              </a:rPr>
              <a:t>Mantissa</a:t>
            </a:r>
            <a:r>
              <a:rPr lang="en-US" sz="2400" dirty="0">
                <a:latin typeface="Arial" charset="0"/>
              </a:rPr>
              <a:t>: </a:t>
            </a:r>
            <a:r>
              <a:rPr lang="en-US" sz="2400" dirty="0" smtClean="0">
                <a:latin typeface="Arial" charset="0"/>
              </a:rPr>
              <a:t>0100</a:t>
            </a:r>
            <a:endParaRPr lang="en-US" sz="2400" dirty="0">
              <a:latin typeface="Arial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>
                <a:solidFill>
                  <a:srgbClr val="FF0000"/>
                </a:solidFill>
                <a:latin typeface="Arial" charset="0"/>
              </a:rPr>
              <a:t>Exponent</a:t>
            </a:r>
            <a:r>
              <a:rPr lang="en-US" sz="2400" dirty="0">
                <a:latin typeface="Arial" charset="0"/>
              </a:rPr>
              <a:t>: </a:t>
            </a:r>
            <a:r>
              <a:rPr lang="en-US" sz="2400" dirty="0" smtClean="0">
                <a:latin typeface="Arial" charset="0"/>
              </a:rPr>
              <a:t>010 </a:t>
            </a:r>
            <a:r>
              <a:rPr lang="en-US" sz="2400" dirty="0">
                <a:latin typeface="Arial" charset="0"/>
              </a:rPr>
              <a:t>(decimal 2</a:t>
            </a:r>
            <a:r>
              <a:rPr lang="en-US" sz="2400" dirty="0" smtClean="0">
                <a:latin typeface="Arial" charset="0"/>
              </a:rPr>
              <a:t>)</a:t>
            </a:r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3124200" y="1673772"/>
            <a:ext cx="44196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Java Floating-point Numbers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819400"/>
            <a:ext cx="7924800" cy="3657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Sign: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1 bit  [0 is positive]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Mantissa: 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23 bits in </a:t>
            </a:r>
            <a:r>
              <a:rPr lang="en-US" sz="2400">
                <a:latin typeface="Courier New" pitchFamily="49" charset="0"/>
              </a:rPr>
              <a:t>float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52 bits in </a:t>
            </a:r>
            <a:r>
              <a:rPr lang="en-US" sz="2400">
                <a:latin typeface="Courier New" pitchFamily="49" charset="0"/>
              </a:rPr>
              <a:t>double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Exponent: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8 bits in </a:t>
            </a:r>
            <a:r>
              <a:rPr lang="en-US" sz="2400">
                <a:latin typeface="Courier New" pitchFamily="49" charset="0"/>
              </a:rPr>
              <a:t>float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11 bits in </a:t>
            </a:r>
            <a:r>
              <a:rPr lang="en-US" sz="2400">
                <a:latin typeface="Courier New" pitchFamily="49" charset="0"/>
              </a:rPr>
              <a:t>double</a:t>
            </a:r>
          </a:p>
        </p:txBody>
      </p:sp>
      <p:graphicFrame>
        <p:nvGraphicFramePr>
          <p:cNvPr id="162820" name="Group 4"/>
          <p:cNvGraphicFramePr>
            <a:graphicFrameLocks noGrp="1"/>
          </p:cNvGraphicFramePr>
          <p:nvPr/>
        </p:nvGraphicFramePr>
        <p:xfrm>
          <a:off x="609600" y="1905000"/>
          <a:ext cx="7848600" cy="533400"/>
        </p:xfrm>
        <a:graphic>
          <a:graphicData uri="http://schemas.openxmlformats.org/drawingml/2006/table">
            <a:tbl>
              <a:tblPr/>
              <a:tblGrid>
                <a:gridCol w="923925"/>
                <a:gridCol w="2047875"/>
                <a:gridCol w="487680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exponent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mantissa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</a:rPr>
              <a:t>Imprecision in Floating-Point Numbers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Floating-point numbers often are only approximations since they are stored with a finite number of bits.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Hence </a:t>
            </a:r>
            <a:r>
              <a:rPr lang="en-US" sz="2400" dirty="0">
                <a:latin typeface="Courier New" pitchFamily="49" charset="0"/>
              </a:rPr>
              <a:t>1.0/3.0</a:t>
            </a:r>
            <a:r>
              <a:rPr lang="en-US" dirty="0">
                <a:latin typeface="Arial" charset="0"/>
              </a:rPr>
              <a:t> is slightly less than 1/3.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Courier New" pitchFamily="49" charset="0"/>
              </a:rPr>
              <a:t>1.0/3.0 + 1.0/3.0 + 1.0/3.0</a:t>
            </a:r>
            <a:r>
              <a:rPr lang="en-US" dirty="0">
                <a:latin typeface="Arial" charset="0"/>
              </a:rPr>
              <a:t> could be less than 1.</a:t>
            </a:r>
          </a:p>
          <a:p>
            <a:pPr>
              <a:lnSpc>
                <a:spcPct val="90000"/>
              </a:lnSpc>
            </a:pPr>
            <a:endParaRPr lang="en-US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pitchFamily="49" charset="0"/>
              </a:rPr>
              <a:t>www.cs.fit.edu/~</a:t>
            </a:r>
            <a:r>
              <a:rPr lang="en-US" sz="1600" dirty="0" smtClean="0">
                <a:latin typeface="Courier New" pitchFamily="49" charset="0"/>
              </a:rPr>
              <a:t>pkc/classes/iComputing/FloatEquality.java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494995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Binary</a:t>
            </a:r>
          </a:p>
          <a:p>
            <a:pPr lvl="1"/>
            <a:r>
              <a:rPr lang="en-US" dirty="0" smtClean="0"/>
              <a:t>Data</a:t>
            </a:r>
          </a:p>
          <a:p>
            <a:pPr lvl="2"/>
            <a:r>
              <a:rPr lang="en-US" dirty="0" smtClean="0"/>
              <a:t>Numbers (unsigned, signed [Two’s complement], floating point)</a:t>
            </a:r>
          </a:p>
          <a:p>
            <a:pPr lvl="3"/>
            <a:r>
              <a:rPr lang="en-US" dirty="0" smtClean="0"/>
              <a:t>Text (ASCII, Unicode)</a:t>
            </a:r>
          </a:p>
          <a:p>
            <a:pPr lvl="4"/>
            <a:r>
              <a:rPr lang="en-US" dirty="0" smtClean="0"/>
              <a:t>HTML</a:t>
            </a:r>
          </a:p>
          <a:p>
            <a:pPr lvl="3"/>
            <a:r>
              <a:rPr lang="en-US" dirty="0" smtClean="0"/>
              <a:t>Color</a:t>
            </a:r>
          </a:p>
          <a:p>
            <a:pPr lvl="4"/>
            <a:r>
              <a:rPr lang="en-US" dirty="0" smtClean="0"/>
              <a:t>Image (JPEG)</a:t>
            </a:r>
          </a:p>
          <a:p>
            <a:pPr lvl="5"/>
            <a:r>
              <a:rPr lang="en-US" dirty="0" smtClean="0"/>
              <a:t>Video (MPEG)</a:t>
            </a:r>
          </a:p>
          <a:p>
            <a:pPr lvl="3"/>
            <a:r>
              <a:rPr lang="en-US" dirty="0" smtClean="0"/>
              <a:t>Sound (MP3)</a:t>
            </a:r>
          </a:p>
          <a:p>
            <a:pPr lvl="1"/>
            <a:r>
              <a:rPr lang="en-US" dirty="0" smtClean="0"/>
              <a:t>Instructions</a:t>
            </a:r>
          </a:p>
          <a:p>
            <a:pPr lvl="2"/>
            <a:r>
              <a:rPr lang="en-US" dirty="0" smtClean="0"/>
              <a:t>Machine language (CPU-dependent)</a:t>
            </a:r>
          </a:p>
          <a:p>
            <a:pPr lvl="2"/>
            <a:r>
              <a:rPr lang="en-US" dirty="0" smtClean="0"/>
              <a:t>Text (ASCII)</a:t>
            </a:r>
          </a:p>
          <a:p>
            <a:pPr lvl="3"/>
            <a:r>
              <a:rPr lang="en-US" dirty="0" smtClean="0"/>
              <a:t>Assembly language (CPU-dependent)</a:t>
            </a:r>
          </a:p>
          <a:p>
            <a:pPr lvl="4"/>
            <a:r>
              <a:rPr lang="en-US" dirty="0" smtClean="0"/>
              <a:t>High-level language (CPU -independent: Java, C++, FORTRAN)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274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Binary </a:t>
            </a:r>
            <a:r>
              <a:rPr lang="en-US" dirty="0" smtClean="0">
                <a:latin typeface="Arial" charset="0"/>
              </a:rPr>
              <a:t>Representation for Numbers</a:t>
            </a:r>
            <a:endParaRPr lang="en-US" dirty="0">
              <a:latin typeface="Arial" charset="0"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>
                <a:latin typeface="Arial" charset="0"/>
              </a:rPr>
              <a:t>Assume 4-bit numbers</a:t>
            </a:r>
            <a:endParaRPr lang="en-US" sz="24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5 as an integer</a:t>
            </a:r>
          </a:p>
          <a:p>
            <a:pPr lvl="1"/>
            <a:r>
              <a:rPr lang="en-US" sz="2400" dirty="0" smtClean="0">
                <a:latin typeface="Arial" charset="0"/>
              </a:rPr>
              <a:t>0101</a:t>
            </a:r>
            <a:endParaRPr lang="en-US" sz="2400" dirty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-5 as an integer</a:t>
            </a:r>
          </a:p>
          <a:p>
            <a:pPr lvl="1"/>
            <a:r>
              <a:rPr lang="en-US" sz="1900" dirty="0" smtClean="0">
                <a:latin typeface="Arial" charset="0"/>
              </a:rPr>
              <a:t>How?</a:t>
            </a:r>
          </a:p>
          <a:p>
            <a:r>
              <a:rPr lang="en-US" sz="2400" dirty="0" smtClean="0">
                <a:latin typeface="Arial" charset="0"/>
              </a:rPr>
              <a:t>5.0 </a:t>
            </a:r>
            <a:r>
              <a:rPr lang="en-US" sz="2400" dirty="0">
                <a:latin typeface="Arial" charset="0"/>
              </a:rPr>
              <a:t>as a </a:t>
            </a:r>
            <a:r>
              <a:rPr lang="en-US" sz="2400" dirty="0" smtClean="0">
                <a:latin typeface="Arial" charset="0"/>
              </a:rPr>
              <a:t>real number</a:t>
            </a:r>
            <a:endParaRPr lang="en-US" sz="2400" dirty="0">
              <a:latin typeface="Arial" charset="0"/>
            </a:endParaRPr>
          </a:p>
          <a:p>
            <a:pPr lvl="1"/>
            <a:r>
              <a:rPr lang="en-US" sz="2400" dirty="0">
                <a:latin typeface="Arial" charset="0"/>
              </a:rPr>
              <a:t>How?</a:t>
            </a:r>
          </a:p>
          <a:p>
            <a:pPr lvl="1"/>
            <a:r>
              <a:rPr lang="en-US" sz="2400" dirty="0">
                <a:latin typeface="Arial" charset="0"/>
              </a:rPr>
              <a:t>What about 5.5?</a:t>
            </a:r>
          </a:p>
          <a:p>
            <a:pPr lvl="1"/>
            <a:endParaRPr lang="en-US" sz="2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 Bit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eserve the most-significant bit to indicate sign</a:t>
            </a:r>
          </a:p>
          <a:p>
            <a:r>
              <a:rPr lang="en-US" dirty="0" smtClean="0"/>
              <a:t>Consider integers in 4 bits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Most-significant </a:t>
            </a:r>
            <a:r>
              <a:rPr lang="en-US" dirty="0" smtClean="0">
                <a:solidFill>
                  <a:schemeClr val="tx1"/>
                </a:solidFill>
              </a:rPr>
              <a:t>bit is sign: 0 is positive, 1 is negative</a:t>
            </a:r>
          </a:p>
          <a:p>
            <a:pPr lvl="1"/>
            <a:r>
              <a:rPr lang="en-US" dirty="0" smtClean="0"/>
              <a:t>The 3 remaining bits is magnitude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010 = 2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010 = -2</a:t>
            </a:r>
          </a:p>
          <a:p>
            <a:r>
              <a:rPr lang="en-US" dirty="0" smtClean="0"/>
              <a:t>How many possible combinations for 4 bits?</a:t>
            </a:r>
          </a:p>
          <a:p>
            <a:r>
              <a:rPr lang="en-US" dirty="0" smtClean="0"/>
              <a:t>How many unique integers using this scheme?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9224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Two’s Complement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# of combinations of bits = # of unique integers</a:t>
            </a:r>
          </a:p>
          <a:p>
            <a:pPr lvl="1"/>
            <a:r>
              <a:rPr lang="en-US" dirty="0" smtClean="0"/>
              <a:t>Addition is “natural”</a:t>
            </a:r>
          </a:p>
          <a:p>
            <a:r>
              <a:rPr lang="en-US" dirty="0" smtClean="0"/>
              <a:t>Convert to two’s complement (and vice versa)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invert the bits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dd one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/>
              <a:t>i</a:t>
            </a:r>
            <a:r>
              <a:rPr lang="en-US" dirty="0" smtClean="0"/>
              <a:t>gnore the extra carry bit if present</a:t>
            </a:r>
          </a:p>
          <a:p>
            <a:r>
              <a:rPr lang="en-US" dirty="0" smtClean="0"/>
              <a:t>Consider 4-bit numbers</a:t>
            </a:r>
          </a:p>
          <a:p>
            <a:pPr lvl="1"/>
            <a:r>
              <a:rPr lang="en-US" dirty="0" smtClean="0"/>
              <a:t>0010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F0"/>
                </a:solidFill>
              </a:rPr>
              <a:t>[2]</a:t>
            </a:r>
            <a:r>
              <a:rPr lang="en-US" dirty="0" smtClean="0"/>
              <a:t> -&gt; 1101 -&gt; 1110 </a:t>
            </a:r>
            <a:r>
              <a:rPr lang="en-US" dirty="0" smtClean="0">
                <a:solidFill>
                  <a:srgbClr val="00B0F0"/>
                </a:solidFill>
              </a:rPr>
              <a:t>[-2]</a:t>
            </a:r>
          </a:p>
        </p:txBody>
      </p:sp>
    </p:spTree>
    <p:extLst>
      <p:ext uri="{BB962C8B-B14F-4D97-AF65-F5344CB8AC3E}">
        <p14:creationId xmlns:p14="http://schemas.microsoft.com/office/powerpoint/2010/main" val="2437570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0010 </a:t>
            </a:r>
            <a:r>
              <a:rPr lang="en-US" dirty="0" smtClean="0">
                <a:solidFill>
                  <a:srgbClr val="00B0F0"/>
                </a:solidFill>
              </a:rPr>
              <a:t>[2]</a:t>
            </a:r>
            <a:r>
              <a:rPr lang="en-US" dirty="0" smtClean="0"/>
              <a:t> </a:t>
            </a:r>
            <a:r>
              <a:rPr lang="en-US" dirty="0"/>
              <a:t>+</a:t>
            </a:r>
            <a:r>
              <a:rPr lang="en-US" dirty="0" smtClean="0"/>
              <a:t> 1110 </a:t>
            </a:r>
            <a:r>
              <a:rPr lang="en-US" dirty="0" smtClean="0">
                <a:solidFill>
                  <a:srgbClr val="00B0F0"/>
                </a:solidFill>
              </a:rPr>
              <a:t>[-2]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/>
              <a:t>0000 </a:t>
            </a:r>
            <a:r>
              <a:rPr lang="en-US" dirty="0" smtClean="0"/>
              <a:t>       [ignoring </a:t>
            </a:r>
            <a:r>
              <a:rPr lang="en-US" dirty="0"/>
              <a:t>the final carry—extra bit]</a:t>
            </a:r>
          </a:p>
          <a:p>
            <a:endParaRPr lang="en-US" dirty="0" smtClean="0"/>
          </a:p>
          <a:p>
            <a:r>
              <a:rPr lang="en-US" dirty="0" smtClean="0"/>
              <a:t>0011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F0"/>
                </a:solidFill>
              </a:rPr>
              <a:t>[3]</a:t>
            </a:r>
            <a:r>
              <a:rPr lang="en-US" dirty="0" smtClean="0"/>
              <a:t> + 1110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F0"/>
                </a:solidFill>
              </a:rPr>
              <a:t>[-2]</a:t>
            </a:r>
          </a:p>
          <a:p>
            <a:pPr lvl="1"/>
            <a:r>
              <a:rPr lang="en-US" dirty="0" smtClean="0"/>
              <a:t>0001  </a:t>
            </a:r>
            <a:r>
              <a:rPr lang="en-US" dirty="0" smtClean="0">
                <a:solidFill>
                  <a:srgbClr val="00B0F0"/>
                </a:solidFill>
              </a:rPr>
              <a:t>[1]</a:t>
            </a:r>
          </a:p>
          <a:p>
            <a:pPr lvl="1"/>
            <a:endParaRPr lang="en-US" dirty="0"/>
          </a:p>
          <a:p>
            <a:r>
              <a:rPr lang="en-US" dirty="0" smtClean="0"/>
              <a:t>1110 </a:t>
            </a:r>
            <a:r>
              <a:rPr lang="en-US" dirty="0" smtClean="0">
                <a:solidFill>
                  <a:srgbClr val="00B0F0"/>
                </a:solidFill>
              </a:rPr>
              <a:t>[-2]</a:t>
            </a:r>
            <a:r>
              <a:rPr lang="en-US" dirty="0" smtClean="0"/>
              <a:t> +  1101</a:t>
            </a:r>
            <a:r>
              <a:rPr lang="en-US" dirty="0"/>
              <a:t> </a:t>
            </a:r>
            <a:r>
              <a:rPr lang="en-US" dirty="0" smtClean="0">
                <a:solidFill>
                  <a:srgbClr val="00B0F0"/>
                </a:solidFill>
              </a:rPr>
              <a:t>[-3]</a:t>
            </a:r>
          </a:p>
          <a:p>
            <a:pPr lvl="1"/>
            <a:r>
              <a:rPr lang="en-US" dirty="0" smtClean="0"/>
              <a:t>1011  </a:t>
            </a:r>
            <a:r>
              <a:rPr lang="en-US" dirty="0" smtClean="0">
                <a:solidFill>
                  <a:srgbClr val="00B0F0"/>
                </a:solidFill>
              </a:rPr>
              <a:t>[-5]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786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Range of </a:t>
            </a:r>
            <a:r>
              <a:rPr lang="en-US" dirty="0"/>
              <a:t>T</a:t>
            </a:r>
            <a:r>
              <a:rPr lang="en-US" dirty="0" smtClean="0"/>
              <a:t>wo’s </a:t>
            </a:r>
            <a:r>
              <a:rPr lang="en-US" dirty="0"/>
              <a:t>C</a:t>
            </a:r>
            <a:r>
              <a:rPr lang="en-US" dirty="0" smtClean="0"/>
              <a:t>omplement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4-bit numbers</a:t>
            </a:r>
          </a:p>
          <a:p>
            <a:pPr lvl="1"/>
            <a:r>
              <a:rPr lang="en-US" dirty="0" smtClean="0"/>
              <a:t>Largest positive: </a:t>
            </a:r>
            <a:r>
              <a:rPr lang="en-US" dirty="0" smtClean="0"/>
              <a:t>0111 </a:t>
            </a:r>
            <a:r>
              <a:rPr lang="en-US" dirty="0" smtClean="0"/>
              <a:t>(binary) =&gt; 7 (decimal)</a:t>
            </a:r>
          </a:p>
          <a:p>
            <a:pPr lvl="1"/>
            <a:r>
              <a:rPr lang="en-US" dirty="0" smtClean="0"/>
              <a:t>Smallest negative:  1000 (binary) =&gt; -8 (decimal)</a:t>
            </a:r>
          </a:p>
          <a:p>
            <a:pPr lvl="1"/>
            <a:r>
              <a:rPr lang="en-US" dirty="0" smtClean="0"/>
              <a:t># of unique integers = # of bit combinations = 16</a:t>
            </a:r>
          </a:p>
          <a:p>
            <a:pPr lvl="1"/>
            <a:endParaRPr lang="en-US" dirty="0"/>
          </a:p>
          <a:p>
            <a:r>
              <a:rPr lang="en-US" dirty="0"/>
              <a:t>n</a:t>
            </a:r>
            <a:r>
              <a:rPr lang="en-US" dirty="0" smtClean="0"/>
              <a:t> bits</a:t>
            </a:r>
          </a:p>
          <a:p>
            <a:pPr lvl="1"/>
            <a:r>
              <a:rPr lang="en-US" dirty="0"/>
              <a:t>?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1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</p:spPr>
        <p:txBody>
          <a:bodyPr/>
          <a:lstStyle/>
          <a:p>
            <a:r>
              <a:rPr lang="en-US" dirty="0">
                <a:latin typeface="Arial" charset="0"/>
              </a:rPr>
              <a:t>Binary Real Numbers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276600"/>
            <a:ext cx="7924800" cy="3200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>
                <a:latin typeface="Arial" charset="0"/>
              </a:rPr>
              <a:t>5.5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101.1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Arial" charset="0"/>
              </a:rPr>
              <a:t>5.25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101.01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Arial" charset="0"/>
              </a:rPr>
              <a:t>5.125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101.001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Arial" charset="0"/>
              </a:rPr>
              <a:t>5.75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101.11</a:t>
            </a:r>
          </a:p>
        </p:txBody>
      </p:sp>
      <p:graphicFrame>
        <p:nvGraphicFramePr>
          <p:cNvPr id="154628" name="Group 4"/>
          <p:cNvGraphicFramePr>
            <a:graphicFrameLocks noGrp="1"/>
          </p:cNvGraphicFramePr>
          <p:nvPr>
            <p:ph sz="half" idx="2"/>
          </p:nvPr>
        </p:nvGraphicFramePr>
        <p:xfrm>
          <a:off x="1066800" y="1981200"/>
          <a:ext cx="7239000" cy="822960"/>
        </p:xfrm>
        <a:graphic>
          <a:graphicData uri="http://schemas.openxmlformats.org/drawingml/2006/table">
            <a:tbl>
              <a:tblPr/>
              <a:tblGrid>
                <a:gridCol w="971550"/>
                <a:gridCol w="895350"/>
                <a:gridCol w="895350"/>
                <a:gridCol w="895350"/>
                <a:gridCol w="895350"/>
                <a:gridCol w="895350"/>
                <a:gridCol w="895350"/>
                <a:gridCol w="8953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  <a:endParaRPr kumimoji="0" lang="en-US" sz="4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696200" cy="838200"/>
          </a:xfrm>
        </p:spPr>
        <p:txBody>
          <a:bodyPr/>
          <a:lstStyle/>
          <a:p>
            <a:r>
              <a:rPr lang="en-US" dirty="0">
                <a:latin typeface="Arial" charset="0"/>
              </a:rPr>
              <a:t>8 bits only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2971800"/>
            <a:ext cx="8001000" cy="3505200"/>
          </a:xfrm>
        </p:spPr>
        <p:txBody>
          <a:bodyPr/>
          <a:lstStyle/>
          <a:p>
            <a:r>
              <a:rPr lang="en-US" sz="2000">
                <a:latin typeface="Arial" charset="0"/>
              </a:rPr>
              <a:t>5.5</a:t>
            </a:r>
          </a:p>
          <a:p>
            <a:pPr lvl="1"/>
            <a:r>
              <a:rPr lang="en-US" sz="2000">
                <a:latin typeface="Arial" charset="0"/>
              </a:rPr>
              <a:t>101.1  -&gt; 000101 10</a:t>
            </a:r>
          </a:p>
          <a:p>
            <a:r>
              <a:rPr lang="en-US" sz="2000">
                <a:latin typeface="Arial" charset="0"/>
              </a:rPr>
              <a:t>5.25</a:t>
            </a:r>
          </a:p>
          <a:p>
            <a:pPr lvl="1"/>
            <a:r>
              <a:rPr lang="en-US" sz="2000">
                <a:latin typeface="Arial" charset="0"/>
              </a:rPr>
              <a:t>101.01 -&gt; 000101 01</a:t>
            </a:r>
          </a:p>
          <a:p>
            <a:r>
              <a:rPr lang="en-US" sz="2000">
                <a:latin typeface="Arial" charset="0"/>
              </a:rPr>
              <a:t>5.125</a:t>
            </a:r>
          </a:p>
          <a:p>
            <a:pPr lvl="1"/>
            <a:r>
              <a:rPr lang="en-US" sz="2000">
                <a:latin typeface="Arial" charset="0"/>
              </a:rPr>
              <a:t>101.001  -&gt;  ??</a:t>
            </a:r>
          </a:p>
          <a:p>
            <a:r>
              <a:rPr lang="en-US" sz="2000">
                <a:latin typeface="Arial" charset="0"/>
              </a:rPr>
              <a:t>With only 2 places after the point, the precision is .25</a:t>
            </a:r>
          </a:p>
          <a:p>
            <a:r>
              <a:rPr lang="en-US" sz="2000">
                <a:latin typeface="Arial" charset="0"/>
              </a:rPr>
              <a:t>What if the point is allowed to move around?</a:t>
            </a:r>
            <a:endParaRPr lang="en-US" sz="2400">
              <a:latin typeface="Arial" charset="0"/>
            </a:endParaRPr>
          </a:p>
        </p:txBody>
      </p:sp>
      <p:graphicFrame>
        <p:nvGraphicFramePr>
          <p:cNvPr id="156676" name="Group 4"/>
          <p:cNvGraphicFramePr>
            <a:graphicFrameLocks noGrp="1"/>
          </p:cNvGraphicFramePr>
          <p:nvPr>
            <p:ph sz="half" idx="2"/>
          </p:nvPr>
        </p:nvGraphicFramePr>
        <p:xfrm>
          <a:off x="1066800" y="1981200"/>
          <a:ext cx="7239000" cy="609600"/>
        </p:xfrm>
        <a:graphic>
          <a:graphicData uri="http://schemas.openxmlformats.org/drawingml/2006/table">
            <a:tbl>
              <a:tblPr/>
              <a:tblGrid>
                <a:gridCol w="971550"/>
                <a:gridCol w="895350"/>
                <a:gridCol w="895350"/>
                <a:gridCol w="895350"/>
                <a:gridCol w="895350"/>
                <a:gridCol w="895350"/>
                <a:gridCol w="895350"/>
                <a:gridCol w="8953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Floating-point Numbers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1752600"/>
            <a:ext cx="77724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Decimal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54.3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5.43 x 10</a:t>
            </a:r>
            <a:r>
              <a:rPr lang="en-US" sz="2400" baseline="30000">
                <a:latin typeface="Arial" charset="0"/>
              </a:rPr>
              <a:t>1         </a:t>
            </a:r>
            <a:r>
              <a:rPr lang="en-US" sz="2400">
                <a:latin typeface="Arial" charset="0"/>
              </a:rPr>
              <a:t>[scientific notation]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baseline="3000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Arial" charset="0"/>
              </a:rPr>
              <a:t>Binary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101.001</a:t>
            </a: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10.1001 x 2</a:t>
            </a:r>
            <a:r>
              <a:rPr lang="en-US" sz="2400" baseline="30000">
                <a:latin typeface="Arial" charset="0"/>
              </a:rPr>
              <a:t>1</a:t>
            </a:r>
            <a:r>
              <a:rPr lang="en-US" sz="2400">
                <a:latin typeface="Arial" charset="0"/>
              </a:rPr>
              <a:t>    [more correctly: 10.1001 x 10</a:t>
            </a:r>
            <a:r>
              <a:rPr lang="en-US" sz="2400" baseline="30000">
                <a:latin typeface="Arial" charset="0"/>
              </a:rPr>
              <a:t>1</a:t>
            </a:r>
            <a:r>
              <a:rPr lang="en-US" sz="2400">
                <a:latin typeface="Arial" charset="0"/>
              </a:rPr>
              <a:t>]</a:t>
            </a:r>
            <a:endParaRPr lang="en-US" sz="2400" baseline="3000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1.01001 x 2</a:t>
            </a:r>
            <a:r>
              <a:rPr lang="en-US" sz="2400" baseline="30000">
                <a:latin typeface="Arial" charset="0"/>
              </a:rPr>
              <a:t>2</a:t>
            </a:r>
            <a:r>
              <a:rPr lang="en-US" sz="2400">
                <a:latin typeface="Arial" charset="0"/>
              </a:rPr>
              <a:t>    [more correctly: 1.01001 x 10</a:t>
            </a:r>
            <a:r>
              <a:rPr lang="en-US" sz="2400" baseline="30000">
                <a:latin typeface="Arial" charset="0"/>
              </a:rPr>
              <a:t>10</a:t>
            </a:r>
            <a:r>
              <a:rPr lang="en-US" sz="2400">
                <a:latin typeface="Arial" charset="0"/>
              </a:rPr>
              <a:t>]</a:t>
            </a:r>
          </a:p>
          <a:p>
            <a:pPr lvl="1">
              <a:lnSpc>
                <a:spcPct val="90000"/>
              </a:lnSpc>
            </a:pPr>
            <a:endParaRPr lang="en-US" sz="2400">
              <a:latin typeface="Arial" charset="0"/>
            </a:endParaRPr>
          </a:p>
          <a:p>
            <a:pPr lvl="1">
              <a:lnSpc>
                <a:spcPct val="90000"/>
              </a:lnSpc>
            </a:pPr>
            <a:endParaRPr lang="en-US" sz="240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400">
                <a:latin typeface="Arial" charset="0"/>
              </a:rPr>
              <a:t>What can we say about the most significant bit?</a:t>
            </a:r>
            <a:endParaRPr lang="en-US" sz="24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10489</TotalTime>
  <Words>539</Words>
  <Application>Microsoft Office PowerPoint</Application>
  <PresentationFormat>On-screen Show (4:3)</PresentationFormat>
  <Paragraphs>142</Paragraphs>
  <Slides>13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Binary Representation</vt:lpstr>
      <vt:lpstr>Binary Representation for Numbers</vt:lpstr>
      <vt:lpstr>Sign Bit</vt:lpstr>
      <vt:lpstr>Two’s Complement</vt:lpstr>
      <vt:lpstr>Addition</vt:lpstr>
      <vt:lpstr>Range of Two’s Complement</vt:lpstr>
      <vt:lpstr>Binary Real Numbers</vt:lpstr>
      <vt:lpstr>8 bits only</vt:lpstr>
      <vt:lpstr>Floating-point Numbers</vt:lpstr>
      <vt:lpstr>Floating-point Numbers</vt:lpstr>
      <vt:lpstr>Java Floating-point Numbers</vt:lpstr>
      <vt:lpstr>Imprecision in Floating-Point Numbers</vt:lpstr>
      <vt:lpstr>Abstraction Levels</vt:lpstr>
    </vt:vector>
  </TitlesOfParts>
  <Company>Florida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</dc:title>
  <dc:creator>Philip  Chan</dc:creator>
  <cp:lastModifiedBy>Philip  Chan</cp:lastModifiedBy>
  <cp:revision>101</cp:revision>
  <dcterms:created xsi:type="dcterms:W3CDTF">2013-01-18T15:33:23Z</dcterms:created>
  <dcterms:modified xsi:type="dcterms:W3CDTF">2014-09-10T16:20:49Z</dcterms:modified>
</cp:coreProperties>
</file>