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8" r:id="rId10"/>
    <p:sldId id="267" r:id="rId11"/>
    <p:sldId id="265" r:id="rId12"/>
    <p:sldId id="266" r:id="rId13"/>
    <p:sldId id="296" r:id="rId14"/>
    <p:sldId id="288" r:id="rId15"/>
    <p:sldId id="290" r:id="rId16"/>
    <p:sldId id="289" r:id="rId17"/>
    <p:sldId id="291" r:id="rId18"/>
    <p:sldId id="282" r:id="rId19"/>
    <p:sldId id="286" r:id="rId20"/>
    <p:sldId id="292" r:id="rId21"/>
    <p:sldId id="293" r:id="rId22"/>
    <p:sldId id="297" r:id="rId23"/>
    <p:sldId id="299" r:id="rId24"/>
    <p:sldId id="298" r:id="rId25"/>
    <p:sldId id="300" r:id="rId26"/>
    <p:sldId id="276" r:id="rId27"/>
    <p:sldId id="284" r:id="rId28"/>
    <p:sldId id="277" r:id="rId29"/>
    <p:sldId id="294" r:id="rId30"/>
    <p:sldId id="281" r:id="rId31"/>
    <p:sldId id="278" r:id="rId32"/>
    <p:sldId id="279" r:id="rId33"/>
    <p:sldId id="295" r:id="rId34"/>
    <p:sldId id="269" r:id="rId35"/>
    <p:sldId id="301" r:id="rId36"/>
    <p:sldId id="303" r:id="rId37"/>
    <p:sldId id="302" r:id="rId38"/>
    <p:sldId id="311" r:id="rId39"/>
    <p:sldId id="312" r:id="rId40"/>
    <p:sldId id="316" r:id="rId41"/>
    <p:sldId id="317" r:id="rId42"/>
    <p:sldId id="318" r:id="rId43"/>
    <p:sldId id="319" r:id="rId44"/>
    <p:sldId id="306" r:id="rId45"/>
    <p:sldId id="304" r:id="rId46"/>
    <p:sldId id="307" r:id="rId47"/>
    <p:sldId id="310" r:id="rId48"/>
    <p:sldId id="309" r:id="rId4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681" autoAdjust="0"/>
    <p:restoredTop sz="94660"/>
  </p:normalViewPr>
  <p:slideViewPr>
    <p:cSldViewPr>
      <p:cViewPr>
        <p:scale>
          <a:sx n="83" d="100"/>
          <a:sy n="83" d="100"/>
        </p:scale>
        <p:origin x="-1470" y="-28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3048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25146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371600" y="2819400"/>
            <a:ext cx="6400800" cy="1752600"/>
          </a:xfrm>
        </p:spPr>
        <p:txBody>
          <a:bodyPr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E63F-E545-4945-9959-2801F4D38819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155448" y="2420112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Oval 12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E10703-4077-4CA4-A073-CDF55BE9B8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685800" y="381000"/>
            <a:ext cx="7772400" cy="1752600"/>
          </a:xfrm>
        </p:spPr>
        <p:txBody>
          <a:bodyPr anchor="b"/>
          <a:lstStyle>
            <a:lvl1pPr>
              <a:defRPr sz="4200">
                <a:solidFill>
                  <a:schemeClr val="accent1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E63F-E545-4945-9959-2801F4D38819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0703-4077-4CA4-A073-CDF55BE9B89F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7010400" y="0"/>
            <a:ext cx="21336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3" name="Straight Connector 12"/>
          <p:cNvSpPr>
            <a:spLocks noChangeShapeType="1"/>
          </p:cNvSpPr>
          <p:nvPr/>
        </p:nvSpPr>
        <p:spPr bwMode="auto">
          <a:xfrm rot="5400000">
            <a:off x="4021836" y="3278124"/>
            <a:ext cx="6245352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Oval 13"/>
          <p:cNvSpPr/>
          <p:nvPr/>
        </p:nvSpPr>
        <p:spPr>
          <a:xfrm>
            <a:off x="6839712" y="2925763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6934200" y="3020251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915912" y="3009901"/>
            <a:ext cx="457200" cy="441325"/>
          </a:xfrm>
        </p:spPr>
        <p:txBody>
          <a:bodyPr/>
          <a:lstStyle/>
          <a:p>
            <a:fld id="{33E10703-4077-4CA4-A073-CDF55BE9B89F}" type="slidenum">
              <a:rPr lang="en-US" smtClean="0"/>
              <a:t>‹#›</a:t>
            </a:fld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04800" y="304800"/>
            <a:ext cx="6553200" cy="5821366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E63F-E545-4945-9959-2801F4D38819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391400" y="304801"/>
            <a:ext cx="1447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E63F-E545-4945-9959-2801F4D38819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61688" y="1026372"/>
            <a:ext cx="457200" cy="441325"/>
          </a:xfrm>
        </p:spPr>
        <p:txBody>
          <a:bodyPr/>
          <a:lstStyle/>
          <a:p>
            <a:fld id="{33E10703-4077-4CA4-A073-CDF55BE9B8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03920" cy="45720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1905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152400" y="2286000"/>
            <a:ext cx="8833104" cy="304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Rectangle 11"/>
          <p:cNvSpPr>
            <a:spLocks noChangeArrowheads="1"/>
          </p:cNvSpPr>
          <p:nvPr/>
        </p:nvSpPr>
        <p:spPr bwMode="auto">
          <a:xfrm>
            <a:off x="155448" y="142352"/>
            <a:ext cx="8833104" cy="2139696"/>
          </a:xfrm>
          <a:prstGeom prst="rect">
            <a:avLst/>
          </a:prstGeom>
          <a:solidFill>
            <a:schemeClr val="accent1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8426" y="2743200"/>
            <a:ext cx="6480174" cy="1673225"/>
          </a:xfrm>
        </p:spPr>
        <p:txBody>
          <a:bodyPr anchor="t"/>
          <a:lstStyle>
            <a:lvl1pPr marL="0" indent="0" algn="ctr">
              <a:buNone/>
              <a:defRPr sz="1600" b="1" cap="all" spc="250" baseline="0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Rectangle 13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E63F-E545-4945-9959-2801F4D38819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152400" y="2438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4267200" y="2115312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4361688" y="2209800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4343400" y="2199450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E10703-4077-4CA4-A073-CDF55BE9B89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533400"/>
            <a:ext cx="7772400" cy="1524000"/>
          </a:xfrm>
        </p:spPr>
        <p:txBody>
          <a:bodyPr anchor="b"/>
          <a:lstStyle>
            <a:lvl1pPr algn="ctr">
              <a:buNone/>
              <a:defRPr sz="4200" b="0" cap="none" baseline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91200" y="6409944"/>
            <a:ext cx="3044952" cy="365760"/>
          </a:xfrm>
        </p:spPr>
        <p:txBody>
          <a:bodyPr/>
          <a:lstStyle/>
          <a:p>
            <a:fld id="{EE7CE63F-E545-4945-9959-2801F4D38819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3E10703-4077-4CA4-A073-CDF55BE9B89F}" type="slidenum">
              <a:rPr lang="en-US" smtClean="0"/>
              <a:t>‹#›</a:t>
            </a:fld>
            <a:endParaRPr lang="en-US"/>
          </a:p>
        </p:txBody>
      </p:sp>
      <p:sp>
        <p:nvSpPr>
          <p:cNvPr id="8" name="Straight Connector 7"/>
          <p:cNvSpPr>
            <a:spLocks noChangeShapeType="1"/>
          </p:cNvSpPr>
          <p:nvPr/>
        </p:nvSpPr>
        <p:spPr bwMode="auto">
          <a:xfrm flipV="1">
            <a:off x="4563080" y="1575652"/>
            <a:ext cx="8921" cy="4819557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Content Placeholder 9"/>
          <p:cNvSpPr>
            <a:spLocks noGrp="1"/>
          </p:cNvSpPr>
          <p:nvPr>
            <p:ph sz="half" idx="1"/>
          </p:nvPr>
        </p:nvSpPr>
        <p:spPr>
          <a:xfrm>
            <a:off x="301752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2" name="Content Placeholder 11"/>
          <p:cNvSpPr>
            <a:spLocks noGrp="1"/>
          </p:cNvSpPr>
          <p:nvPr>
            <p:ph sz="half" idx="2"/>
          </p:nvPr>
        </p:nvSpPr>
        <p:spPr>
          <a:xfrm>
            <a:off x="4800600" y="1371600"/>
            <a:ext cx="4038600" cy="4681728"/>
          </a:xfrm>
        </p:spPr>
        <p:txBody>
          <a:bodyPr/>
          <a:lstStyle>
            <a:lvl1pPr>
              <a:defRPr sz="2500"/>
            </a:lvl1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traight Connector 9"/>
          <p:cNvSpPr>
            <a:spLocks noChangeShapeType="1"/>
          </p:cNvSpPr>
          <p:nvPr/>
        </p:nvSpPr>
        <p:spPr bwMode="auto">
          <a:xfrm flipV="1">
            <a:off x="4572000" y="2200275"/>
            <a:ext cx="0" cy="4187952"/>
          </a:xfrm>
          <a:prstGeom prst="line">
            <a:avLst/>
          </a:prstGeom>
          <a:noFill/>
          <a:ln w="9525" cap="flat" cmpd="sng" algn="ctr">
            <a:solidFill>
              <a:schemeClr val="tx2"/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white">
          <a:xfrm>
            <a:off x="0" y="0"/>
            <a:ext cx="9144000" cy="14478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1" name="Rectangle 10"/>
          <p:cNvSpPr/>
          <p:nvPr/>
        </p:nvSpPr>
        <p:spPr>
          <a:xfrm>
            <a:off x="152400" y="1371600"/>
            <a:ext cx="8833104" cy="914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Rectangle 12"/>
          <p:cNvSpPr>
            <a:spLocks noChangeArrowheads="1"/>
          </p:cNvSpPr>
          <p:nvPr/>
        </p:nvSpPr>
        <p:spPr bwMode="auto">
          <a:xfrm>
            <a:off x="145923" y="6391656"/>
            <a:ext cx="8833104" cy="310896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4040188" cy="732974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lang="en-US" sz="2200" b="1" dirty="0" smtClean="0">
                <a:solidFill>
                  <a:srgbClr val="FFFFFF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791330" y="1524000"/>
            <a:ext cx="4041775" cy="731520"/>
          </a:xfrm>
          <a:noFill/>
          <a:ln w="15875" cap="rnd" cmpd="sng" algn="ctr">
            <a:noFill/>
            <a:prstDash val="solid"/>
          </a:ln>
        </p:spPr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 anchor="ctr">
            <a:noAutofit/>
          </a:bodyPr>
          <a:lstStyle>
            <a:lvl1pPr marL="0" indent="0">
              <a:buNone/>
              <a:defRPr sz="2200" b="1"/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E63F-E545-4945-9959-2801F4D38819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" y="6409944"/>
            <a:ext cx="3581400" cy="365760"/>
          </a:xfrm>
        </p:spPr>
        <p:txBody>
          <a:bodyPr/>
          <a:lstStyle/>
          <a:p>
            <a:endParaRPr lang="en-US"/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152400" y="128016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4" name="Content Placeholder 23"/>
          <p:cNvSpPr>
            <a:spLocks noGrp="1"/>
          </p:cNvSpPr>
          <p:nvPr>
            <p:ph sz="quarter" idx="2"/>
          </p:nvPr>
        </p:nvSpPr>
        <p:spPr>
          <a:xfrm>
            <a:off x="301752" y="2471383"/>
            <a:ext cx="4041648" cy="3818404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6" name="Content Placeholder 25"/>
          <p:cNvSpPr>
            <a:spLocks noGrp="1"/>
          </p:cNvSpPr>
          <p:nvPr>
            <p:ph sz="quarter" idx="4"/>
          </p:nvPr>
        </p:nvSpPr>
        <p:spPr>
          <a:xfrm>
            <a:off x="4800600" y="2471383"/>
            <a:ext cx="4038600" cy="3822192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Oval 24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7" name="Oval 26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4343400" y="1042416"/>
            <a:ext cx="457200" cy="441325"/>
          </a:xfrm>
        </p:spPr>
        <p:txBody>
          <a:bodyPr/>
          <a:lstStyle>
            <a:lvl1pPr algn="ctr">
              <a:defRPr/>
            </a:lvl1pPr>
          </a:lstStyle>
          <a:p>
            <a:fld id="{33E10703-4077-4CA4-A073-CDF55BE9B89F}" type="slidenum">
              <a:rPr lang="en-US" smtClean="0"/>
              <a:t>‹#›</a:t>
            </a:fld>
            <a:endParaRPr lang="en-US"/>
          </a:p>
        </p:txBody>
      </p:sp>
      <p:sp>
        <p:nvSpPr>
          <p:cNvPr id="23" name="Title 22"/>
          <p:cNvSpPr>
            <a:spLocks noGrp="1"/>
          </p:cNvSpPr>
          <p:nvPr>
            <p:ph type="title"/>
          </p:nvPr>
        </p:nvSpPr>
        <p:spPr/>
        <p:txBody>
          <a:bodyPr rtlCol="0" anchor="b" anchorCtr="0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E63F-E545-4945-9959-2801F4D38819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4343400" y="1036020"/>
            <a:ext cx="457200" cy="441325"/>
          </a:xfrm>
        </p:spPr>
        <p:txBody>
          <a:bodyPr/>
          <a:lstStyle/>
          <a:p>
            <a:fld id="{33E10703-4077-4CA4-A073-CDF55BE9B8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white">
          <a:xfrm>
            <a:off x="0" y="0"/>
            <a:ext cx="9144000" cy="155448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0" name="Rectangle 9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Rectangle 4"/>
          <p:cNvSpPr>
            <a:spLocks noChangeArrowheads="1"/>
          </p:cNvSpPr>
          <p:nvPr/>
        </p:nvSpPr>
        <p:spPr bwMode="auto">
          <a:xfrm>
            <a:off x="146304" y="6391656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6" name="Rectangle 5"/>
          <p:cNvSpPr>
            <a:spLocks noChangeArrowheads="1"/>
          </p:cNvSpPr>
          <p:nvPr/>
        </p:nvSpPr>
        <p:spPr bwMode="auto">
          <a:xfrm>
            <a:off x="152400" y="158496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E63F-E545-4945-9959-2801F4D38819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4267200" y="6324600"/>
            <a:ext cx="609600" cy="441324"/>
          </a:xfrm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33E10703-4077-4CA4-A073-CDF55BE9B89F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Rectangle 18"/>
          <p:cNvSpPr>
            <a:spLocks noChangeArrowheads="1"/>
          </p:cNvSpPr>
          <p:nvPr/>
        </p:nvSpPr>
        <p:spPr bwMode="auto">
          <a:xfrm>
            <a:off x="152400" y="152400"/>
            <a:ext cx="8833104" cy="304800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18872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3" name="Rectangle 12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1000" y="914400"/>
            <a:ext cx="2362200" cy="990600"/>
          </a:xfrm>
        </p:spPr>
        <p:txBody>
          <a:bodyPr anchor="b">
            <a:noAutofit/>
          </a:bodyPr>
          <a:lstStyle>
            <a:lvl1pPr algn="l">
              <a:buNone/>
              <a:defRPr sz="2200" b="1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381000" y="1981200"/>
            <a:ext cx="2362200" cy="4144963"/>
          </a:xfrm>
        </p:spPr>
        <p:txBody>
          <a:bodyPr/>
          <a:lstStyle>
            <a:lvl1pPr marL="0" indent="0">
              <a:spcAft>
                <a:spcPts val="1000"/>
              </a:spcAft>
              <a:buNone/>
              <a:defRPr sz="1600">
                <a:solidFill>
                  <a:srgbClr val="FFFFFF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2400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20" name="Content Placeholder 19"/>
          <p:cNvSpPr>
            <a:spLocks noGrp="1"/>
          </p:cNvSpPr>
          <p:nvPr>
            <p:ph sz="quarter" idx="1"/>
          </p:nvPr>
        </p:nvSpPr>
        <p:spPr>
          <a:xfrm>
            <a:off x="3124200" y="685800"/>
            <a:ext cx="5638800" cy="5410200"/>
          </a:xfrm>
        </p:spPr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Oval 9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1" name="Oval 10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>
            <a:lvl1pPr>
              <a:defRPr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E10703-4077-4CA4-A073-CDF55BE9B89F}" type="slidenum">
              <a:rPr lang="en-US" smtClean="0"/>
              <a:t>‹#›</a:t>
            </a:fld>
            <a:endParaRPr lang="en-US"/>
          </a:p>
        </p:txBody>
      </p:sp>
      <p:sp>
        <p:nvSpPr>
          <p:cNvPr id="21" name="Rectangle 20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7CE63F-E545-4945-9959-2801F4D38819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383280" cy="365760"/>
          </a:xfrm>
        </p:spPr>
        <p:txBody>
          <a:bodyPr/>
          <a:lstStyle/>
          <a:p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152400" y="533400"/>
            <a:ext cx="8833104" cy="0"/>
          </a:xfrm>
          <a:prstGeom prst="line">
            <a:avLst/>
          </a:prstGeom>
          <a:noFill/>
          <a:ln w="11430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20" name="Rectangle 19"/>
          <p:cNvSpPr>
            <a:spLocks noChangeArrowheads="1"/>
          </p:cNvSpPr>
          <p:nvPr/>
        </p:nvSpPr>
        <p:spPr bwMode="auto">
          <a:xfrm>
            <a:off x="152400" y="152400"/>
            <a:ext cx="8833104" cy="301752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8" name="Rectangle 7"/>
          <p:cNvSpPr/>
          <p:nvPr/>
        </p:nvSpPr>
        <p:spPr>
          <a:xfrm>
            <a:off x="152400" y="609600"/>
            <a:ext cx="2743200" cy="5867400"/>
          </a:xfrm>
          <a:prstGeom prst="rect">
            <a:avLst/>
          </a:prstGeom>
          <a:solidFill>
            <a:schemeClr val="accent1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Rectangle 14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2" name="Oval 11"/>
          <p:cNvSpPr/>
          <p:nvPr/>
        </p:nvSpPr>
        <p:spPr>
          <a:xfrm>
            <a:off x="1295400" y="228600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3" name="Oval 12"/>
          <p:cNvSpPr/>
          <p:nvPr/>
        </p:nvSpPr>
        <p:spPr>
          <a:xfrm>
            <a:off x="1389888" y="323088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371600" y="312738"/>
            <a:ext cx="457200" cy="441325"/>
          </a:xfrm>
        </p:spPr>
        <p:txBody>
          <a:bodyPr/>
          <a:lstStyle/>
          <a:p>
            <a:fld id="{33E10703-4077-4CA4-A073-CDF55BE9B89F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00375" y="5029200"/>
            <a:ext cx="5867400" cy="1219200"/>
          </a:xfrm>
        </p:spPr>
        <p:txBody>
          <a:bodyPr anchor="t">
            <a:noAutofit/>
          </a:bodyPr>
          <a:lstStyle>
            <a:lvl1pPr algn="l">
              <a:buNone/>
              <a:defRPr sz="2400" b="1">
                <a:solidFill>
                  <a:schemeClr val="tx2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000375" y="609600"/>
            <a:ext cx="5867400" cy="4267200"/>
          </a:xfrm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1000" y="990600"/>
            <a:ext cx="2438400" cy="5257800"/>
          </a:xfrm>
        </p:spPr>
        <p:txBody>
          <a:bodyPr/>
          <a:lstStyle>
            <a:lvl1pPr marL="0" indent="0">
              <a:spcAft>
                <a:spcPts val="1000"/>
              </a:spcAft>
              <a:buFontTx/>
              <a:buNone/>
              <a:defRPr sz="16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2" name="Rectangle 21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5788152" y="6404984"/>
            <a:ext cx="3044952" cy="365760"/>
          </a:xfrm>
        </p:spPr>
        <p:txBody>
          <a:bodyPr/>
          <a:lstStyle/>
          <a:p>
            <a:fld id="{EE7CE63F-E545-4945-9959-2801F4D38819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1752" y="6410848"/>
            <a:ext cx="3584448" cy="365760"/>
          </a:xfrm>
        </p:spPr>
        <p:txBody>
          <a:bodyPr/>
          <a:lstStyle/>
          <a:p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Rectangle 16"/>
          <p:cNvSpPr>
            <a:spLocks noChangeArrowheads="1"/>
          </p:cNvSpPr>
          <p:nvPr/>
        </p:nvSpPr>
        <p:spPr bwMode="white">
          <a:xfrm>
            <a:off x="0" y="6705600"/>
            <a:ext cx="9144000" cy="1524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6" name="Rectangle 15"/>
          <p:cNvSpPr>
            <a:spLocks noChangeArrowheads="1"/>
          </p:cNvSpPr>
          <p:nvPr/>
        </p:nvSpPr>
        <p:spPr bwMode="white">
          <a:xfrm>
            <a:off x="0" y="0"/>
            <a:ext cx="9144000" cy="1393371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8" name="Rectangle 17"/>
          <p:cNvSpPr>
            <a:spLocks noChangeArrowheads="1"/>
          </p:cNvSpPr>
          <p:nvPr/>
        </p:nvSpPr>
        <p:spPr bwMode="white">
          <a:xfrm>
            <a:off x="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9" name="Rectangle 18"/>
          <p:cNvSpPr>
            <a:spLocks noChangeArrowheads="1"/>
          </p:cNvSpPr>
          <p:nvPr/>
        </p:nvSpPr>
        <p:spPr bwMode="white">
          <a:xfrm>
            <a:off x="8991600" y="0"/>
            <a:ext cx="152400" cy="6858000"/>
          </a:xfrm>
          <a:prstGeom prst="rect">
            <a:avLst/>
          </a:prstGeom>
          <a:solidFill>
            <a:srgbClr val="FFFFFF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9" name="Rectangle 8"/>
          <p:cNvSpPr>
            <a:spLocks noChangeArrowheads="1"/>
          </p:cNvSpPr>
          <p:nvPr/>
        </p:nvSpPr>
        <p:spPr bwMode="auto">
          <a:xfrm>
            <a:off x="149352" y="6388385"/>
            <a:ext cx="8833104" cy="309563"/>
          </a:xfrm>
          <a:prstGeom prst="rect">
            <a:avLst/>
          </a:prstGeom>
          <a:solidFill>
            <a:schemeClr val="accent3"/>
          </a:solidFill>
          <a:ln w="9525" cap="flat" cmpd="sng" algn="ctr">
            <a:noFill/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5791200" y="6404984"/>
            <a:ext cx="3044952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rgbClr val="FFFFFF"/>
                </a:solidFill>
              </a:defRPr>
            </a:lvl1pPr>
          </a:lstStyle>
          <a:p>
            <a:fld id="{EE7CE63F-E545-4945-9959-2801F4D38819}" type="datetimeFigureOut">
              <a:rPr lang="en-US" smtClean="0"/>
              <a:t>8/7/2018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304800" y="6410848"/>
            <a:ext cx="35814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8" name="Rectangle 7"/>
          <p:cNvSpPr>
            <a:spLocks noChangeArrowheads="1"/>
          </p:cNvSpPr>
          <p:nvPr/>
        </p:nvSpPr>
        <p:spPr bwMode="auto">
          <a:xfrm>
            <a:off x="152400" y="155448"/>
            <a:ext cx="8833104" cy="6547104"/>
          </a:xfrm>
          <a:prstGeom prst="rect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 dirty="0"/>
          </a:p>
        </p:txBody>
      </p:sp>
      <p:sp>
        <p:nvSpPr>
          <p:cNvPr id="10" name="Straight Connector 9"/>
          <p:cNvSpPr>
            <a:spLocks noChangeShapeType="1"/>
          </p:cNvSpPr>
          <p:nvPr/>
        </p:nvSpPr>
        <p:spPr bwMode="auto">
          <a:xfrm>
            <a:off x="152400" y="1276743"/>
            <a:ext cx="8833104" cy="0"/>
          </a:xfrm>
          <a:prstGeom prst="line">
            <a:avLst/>
          </a:prstGeom>
          <a:noFill/>
          <a:ln w="9525" cap="flat" cmpd="sng" algn="ctr">
            <a:solidFill>
              <a:schemeClr val="accent3">
                <a:shade val="75000"/>
              </a:schemeClr>
            </a:solidFill>
            <a:prstDash val="sysDash"/>
            <a:round/>
            <a:headEnd type="none" w="med" len="med"/>
            <a:tailEnd type="none" w="med" len="med"/>
          </a:ln>
          <a:effectLst/>
        </p:spPr>
        <p:txBody>
          <a:bodyPr vert="horz" wrap="none" lIns="91440" tIns="45720" rIns="91440" bIns="45720" anchor="ctr" compatLnSpc="1"/>
          <a:lstStyle/>
          <a:p>
            <a:endParaRPr kumimoji="0" lang="en-US"/>
          </a:p>
        </p:txBody>
      </p:sp>
      <p:sp>
        <p:nvSpPr>
          <p:cNvPr id="12" name="Oval 11"/>
          <p:cNvSpPr/>
          <p:nvPr/>
        </p:nvSpPr>
        <p:spPr>
          <a:xfrm>
            <a:off x="4267200" y="956036"/>
            <a:ext cx="609600" cy="609600"/>
          </a:xfrm>
          <a:prstGeom prst="ellipse">
            <a:avLst/>
          </a:prstGeom>
          <a:solidFill>
            <a:srgbClr val="FFFFFF"/>
          </a:solidFill>
          <a:ln w="158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5" name="Oval 14"/>
          <p:cNvSpPr/>
          <p:nvPr/>
        </p:nvSpPr>
        <p:spPr>
          <a:xfrm>
            <a:off x="4361688" y="1050524"/>
            <a:ext cx="420624" cy="420624"/>
          </a:xfrm>
          <a:prstGeom prst="ellipse">
            <a:avLst/>
          </a:prstGeom>
          <a:solidFill>
            <a:srgbClr val="FFFFFF"/>
          </a:solidFill>
          <a:ln w="50800" cap="rnd" cmpd="dbl" algn="ctr">
            <a:solidFill>
              <a:schemeClr val="accent3">
                <a:shade val="75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4343400" y="1040174"/>
            <a:ext cx="457200" cy="441325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>
            <a:lvl1pPr algn="ctr" eaLnBrk="1" latinLnBrk="0" hangingPunct="1">
              <a:defRPr kumimoji="0" sz="1600">
                <a:solidFill>
                  <a:schemeClr val="accent3">
                    <a:shade val="75000"/>
                  </a:schemeClr>
                </a:solidFill>
              </a:defRPr>
            </a:lvl1pPr>
          </a:lstStyle>
          <a:p>
            <a:fld id="{33E10703-4077-4CA4-A073-CDF55BE9B89F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301752" y="228600"/>
            <a:ext cx="8534400" cy="758952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301752" y="1524000"/>
            <a:ext cx="8534400" cy="459943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rtl="0" eaLnBrk="1" latinLnBrk="0" hangingPunct="1">
        <a:spcBef>
          <a:spcPct val="0"/>
        </a:spcBef>
        <a:buNone/>
        <a:defRPr kumimoji="0" sz="3300" kern="1200">
          <a:solidFill>
            <a:schemeClr val="accent3">
              <a:shade val="75000"/>
            </a:schemeClr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"/>
        <a:buChar char=""/>
        <a:defRPr kumimoji="0"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ct val="20000"/>
        </a:spcBef>
        <a:buClr>
          <a:schemeClr val="accent3"/>
        </a:buClr>
        <a:buSzPct val="75000"/>
        <a:buFont typeface="Wingdings 2"/>
        <a:buChar char="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ct val="20000"/>
        </a:spcBef>
        <a:buClr>
          <a:schemeClr val="accent4"/>
        </a:buClr>
        <a:buSzPct val="70000"/>
        <a:buFont typeface="Wingdings"/>
        <a:buChar char="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ct val="20000"/>
        </a:spcBef>
        <a:buClr>
          <a:schemeClr val="accent5"/>
        </a:buClr>
        <a:buFontTx/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SzPct val="90000"/>
        <a:buChar char="•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03120" indent="-182880" algn="l" rtl="0" eaLnBrk="1" latinLnBrk="0" hangingPunct="1">
        <a:spcBef>
          <a:spcPct val="20000"/>
        </a:spcBef>
        <a:buClr>
          <a:schemeClr val="accent4">
            <a:shade val="75000"/>
          </a:schemeClr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77440" indent="-182880" algn="l" rtl="0" eaLnBrk="1" latinLnBrk="0" hangingPunct="1">
        <a:spcBef>
          <a:spcPct val="20000"/>
        </a:spcBef>
        <a:buClr>
          <a:schemeClr val="accent2">
            <a:shade val="75000"/>
          </a:schemeClr>
        </a:buClr>
        <a:buSzPct val="90000"/>
        <a:buChar char="•"/>
        <a:defRPr kumimoji="0" sz="1400" kern="1200" cap="all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ubtitle 1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Flow Control in Java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3613347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Version 3: always correct answer?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(score &gt;= 90)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’A’;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(score &gt;= 80 &amp;&amp; score &lt; 90)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’B’;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(score &gt;= 70 &amp;&amp; score &lt; 80)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’C’;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(score &gt;= 60 &amp;&amp; score &lt; 70)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’D’;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(score &lt; 60)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’F’;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5659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Repetition (looping)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for</a:t>
            </a:r>
          </a:p>
          <a:p>
            <a:pPr lvl="1"/>
            <a:r>
              <a:rPr lang="en-US" dirty="0" smtClean="0">
                <a:cs typeface="Courier New" pitchFamily="49" charset="0"/>
              </a:rPr>
              <a:t>“counting” loops</a:t>
            </a:r>
          </a:p>
          <a:p>
            <a:pPr lvl="1"/>
            <a:r>
              <a:rPr lang="en-US" dirty="0">
                <a:cs typeface="Courier New" pitchFamily="49" charset="0"/>
              </a:rPr>
              <a:t>f</a:t>
            </a:r>
            <a:r>
              <a:rPr lang="en-US" dirty="0" smtClean="0">
                <a:cs typeface="Courier New" pitchFamily="49" charset="0"/>
              </a:rPr>
              <a:t>requently </a:t>
            </a:r>
            <a:r>
              <a:rPr lang="en-US" dirty="0">
                <a:cs typeface="Courier New" pitchFamily="49" charset="0"/>
              </a:rPr>
              <a:t>(sometimes inappropriately</a:t>
            </a:r>
            <a:r>
              <a:rPr lang="en-US" dirty="0" smtClean="0">
                <a:cs typeface="Courier New" pitchFamily="49" charset="0"/>
              </a:rPr>
              <a:t>) used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while</a:t>
            </a:r>
          </a:p>
          <a:p>
            <a:pPr lvl="1"/>
            <a:r>
              <a:rPr lang="en-US" dirty="0">
                <a:cs typeface="Courier New" pitchFamily="49" charset="0"/>
              </a:rPr>
              <a:t>g</a:t>
            </a:r>
            <a:r>
              <a:rPr lang="en-US" dirty="0" smtClean="0">
                <a:cs typeface="Courier New" pitchFamily="49" charset="0"/>
              </a:rPr>
              <a:t>eneral loops</a:t>
            </a:r>
          </a:p>
          <a:p>
            <a:pPr lvl="1"/>
            <a:r>
              <a:rPr lang="en-US" dirty="0">
                <a:cs typeface="Courier New" pitchFamily="49" charset="0"/>
              </a:rPr>
              <a:t>m</a:t>
            </a:r>
            <a:r>
              <a:rPr lang="en-US" dirty="0" smtClean="0">
                <a:cs typeface="Courier New" pitchFamily="49" charset="0"/>
              </a:rPr>
              <a:t>ost flexible</a:t>
            </a:r>
          </a:p>
          <a:p>
            <a:r>
              <a:rPr lang="en-US" dirty="0" smtClean="0">
                <a:latin typeface="Courier New" pitchFamily="49" charset="0"/>
                <a:cs typeface="Courier New" pitchFamily="49" charset="0"/>
              </a:rPr>
              <a:t>do-while </a:t>
            </a:r>
            <a:r>
              <a:rPr lang="en-US" sz="2000" dirty="0" smtClean="0">
                <a:cs typeface="Courier New" pitchFamily="49" charset="0"/>
              </a:rPr>
              <a:t>(“Repeat until”)</a:t>
            </a:r>
          </a:p>
          <a:p>
            <a:pPr lvl="1"/>
            <a:r>
              <a:rPr lang="en-US" dirty="0">
                <a:cs typeface="Courier New" pitchFamily="49" charset="0"/>
              </a:rPr>
              <a:t>a</a:t>
            </a:r>
            <a:r>
              <a:rPr lang="en-US" dirty="0" smtClean="0">
                <a:cs typeface="Courier New" pitchFamily="49" charset="0"/>
              </a:rPr>
              <a:t>t least once</a:t>
            </a:r>
          </a:p>
          <a:p>
            <a:pPr lvl="1"/>
            <a:r>
              <a:rPr lang="en-US" dirty="0">
                <a:cs typeface="Courier New" pitchFamily="49" charset="0"/>
              </a:rPr>
              <a:t>l</a:t>
            </a:r>
            <a:r>
              <a:rPr lang="en-US" dirty="0" smtClean="0">
                <a:cs typeface="Courier New" pitchFamily="49" charset="0"/>
              </a:rPr>
              <a:t>east used</a:t>
            </a:r>
            <a:endParaRPr lang="en-US" dirty="0"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394619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ICU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7448" cy="5026152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solidFill>
                  <a:srgbClr val="00B050"/>
                </a:solidFill>
              </a:rPr>
              <a:t>Initialize (start)</a:t>
            </a:r>
          </a:p>
          <a:p>
            <a:pPr lvl="1"/>
            <a:r>
              <a:rPr lang="en-US" dirty="0" smtClean="0"/>
              <a:t>What is the initial/starting condition?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FF0000"/>
                </a:solidFill>
              </a:rPr>
              <a:t>Continue (or stop)</a:t>
            </a:r>
          </a:p>
          <a:p>
            <a:pPr lvl="1"/>
            <a:r>
              <a:rPr lang="en-US" dirty="0" smtClean="0"/>
              <a:t>When to continue/stop?</a:t>
            </a:r>
          </a:p>
          <a:p>
            <a:pPr lvl="1"/>
            <a:r>
              <a:rPr lang="en-US" dirty="0" smtClean="0"/>
              <a:t>In what condition does it continue/stop?</a:t>
            </a:r>
          </a:p>
          <a:p>
            <a:pPr lvl="1"/>
            <a:endParaRPr lang="en-US" dirty="0" smtClean="0"/>
          </a:p>
          <a:p>
            <a:r>
              <a:rPr lang="en-US" dirty="0" smtClean="0">
                <a:solidFill>
                  <a:srgbClr val="00B0F0"/>
                </a:solidFill>
              </a:rPr>
              <a:t>Update</a:t>
            </a:r>
          </a:p>
          <a:p>
            <a:pPr lvl="1"/>
            <a:r>
              <a:rPr lang="en-US" dirty="0" smtClean="0"/>
              <a:t>How to update the condition?</a:t>
            </a:r>
          </a:p>
          <a:p>
            <a:endParaRPr lang="en-US" dirty="0"/>
          </a:p>
          <a:p>
            <a:r>
              <a:rPr lang="en-US" dirty="0" smtClean="0"/>
              <a:t>If ICU is not carefully designed (common mistake)</a:t>
            </a:r>
          </a:p>
          <a:p>
            <a:pPr lvl="1"/>
            <a:r>
              <a:rPr lang="en-US" dirty="0" smtClean="0"/>
              <a:t>your program will be in ICU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93420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Counting </a:t>
            </a:r>
            <a:r>
              <a:rPr lang="en-US" dirty="0" smtClean="0"/>
              <a:t>loop – 1, 2, 3, … 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&lt;= 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i="1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initialize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continue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i="1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update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body -- instruction(s</a:t>
            </a:r>
            <a:r>
              <a:rPr lang="en-US" i="1" dirty="0">
                <a:latin typeface="Courier New" pitchFamily="49" charset="0"/>
                <a:cs typeface="Courier New" pitchFamily="49" charset="0"/>
              </a:rPr>
              <a:t>) to be </a:t>
            </a:r>
            <a:r>
              <a:rPr lang="en-US" i="1" dirty="0" smtClean="0">
                <a:latin typeface="Courier New" pitchFamily="49" charset="0"/>
                <a:cs typeface="Courier New" pitchFamily="49" charset="0"/>
              </a:rPr>
              <a:t>repeated</a:t>
            </a:r>
          </a:p>
          <a:p>
            <a:pPr marL="0" indent="0">
              <a:buNone/>
            </a:pPr>
            <a:endParaRPr lang="en-US" i="1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Continue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--</a:t>
            </a:r>
            <a:r>
              <a:rPr lang="en-US" dirty="0" err="1" smtClean="0">
                <a:cs typeface="Courier New" pitchFamily="49" charset="0"/>
              </a:rPr>
              <a:t>boolean</a:t>
            </a:r>
            <a:r>
              <a:rPr lang="en-US" dirty="0" smtClean="0">
                <a:cs typeface="Courier New" pitchFamily="49" charset="0"/>
              </a:rPr>
              <a:t> (continue if true, stop if false)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222591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about from 55 to 123?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?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?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?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24977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about from 55 to 123?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55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&lt;= 123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81398625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about 10 numbers from 55?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?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?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?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0312647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about 10 numbers from 55?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// version 1?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55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&lt;= 64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// version 2?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55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&lt;= 65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// version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3?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55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 65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651600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about 10 even numbers from 2?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?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?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?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72876357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How about 10 even numbers from 2?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// version 1?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&lt;= 20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=num+2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// version 2?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2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&lt;= 18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=num+2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// version 3?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2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&lt; 20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=num+2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99655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Controlling which instruction to execute next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Sequential</a:t>
            </a:r>
          </a:p>
          <a:p>
            <a:pPr lvl="1"/>
            <a:r>
              <a:rPr lang="en-US" dirty="0" smtClean="0"/>
              <a:t>Similar to walking, one step after another</a:t>
            </a:r>
          </a:p>
          <a:p>
            <a:pPr lvl="1"/>
            <a:endParaRPr lang="en-US" dirty="0"/>
          </a:p>
          <a:p>
            <a:r>
              <a:rPr lang="en-US" dirty="0" smtClean="0"/>
              <a:t>Branching</a:t>
            </a:r>
          </a:p>
          <a:p>
            <a:pPr lvl="1"/>
            <a:r>
              <a:rPr lang="en-US" dirty="0" smtClean="0"/>
              <a:t>Similar to a fork in the road</a:t>
            </a:r>
          </a:p>
          <a:p>
            <a:pPr lvl="2"/>
            <a:r>
              <a:rPr lang="en-US" dirty="0" smtClean="0"/>
              <a:t>Depending on the destination, you choose one way or the other, not both</a:t>
            </a:r>
          </a:p>
          <a:p>
            <a:pPr marL="0" indent="0">
              <a:buNone/>
            </a:pPr>
            <a:endParaRPr lang="en-US" dirty="0"/>
          </a:p>
          <a:p>
            <a:r>
              <a:rPr lang="en-US" dirty="0" smtClean="0"/>
              <a:t>Repetition</a:t>
            </a:r>
          </a:p>
          <a:p>
            <a:pPr lvl="1"/>
            <a:r>
              <a:rPr lang="en-US" dirty="0" smtClean="0"/>
              <a:t>Similar to running on a track in the Olympics</a:t>
            </a:r>
          </a:p>
          <a:p>
            <a:pPr lvl="2"/>
            <a:r>
              <a:rPr lang="en-US" dirty="0" smtClean="0"/>
              <a:t>Repeating the same track in a loop</a:t>
            </a:r>
          </a:p>
        </p:txBody>
      </p:sp>
    </p:spTree>
    <p:extLst>
      <p:ext uri="{BB962C8B-B14F-4D97-AF65-F5344CB8AC3E}">
        <p14:creationId xmlns:p14="http://schemas.microsoft.com/office/powerpoint/2010/main" val="1874095772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about 10 even numbers down from 100?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 ?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?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?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28382892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How about 10 even numbers down from 100?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// version 1?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=100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&gt;= 80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=num-2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// version 2?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=100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&gt;= 82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=num-2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// version 3?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=100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&gt;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82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=num-2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11685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Anything that is strange?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 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73493345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Anything that is strange?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 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i="1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</a:t>
            </a:r>
            <a:r>
              <a:rPr lang="en-US" i="1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ontinue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cs typeface="Courier New" pitchFamily="49" charset="0"/>
              </a:rPr>
              <a:t>is never true, body never executes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06139003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Anything that is strange?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&gt;= 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0342601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Anything that is strange?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&gt;= 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);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Continue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r>
              <a:rPr lang="en-US" dirty="0" smtClean="0">
                <a:cs typeface="Courier New" pitchFamily="49" charset="0"/>
              </a:rPr>
              <a:t>is always true, infinite loop</a:t>
            </a:r>
          </a:p>
          <a:p>
            <a:r>
              <a:rPr lang="en-US" dirty="0" smtClean="0">
                <a:cs typeface="Courier New" pitchFamily="49" charset="0"/>
              </a:rPr>
              <a:t>(eventually stops since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cs typeface="Courier New" pitchFamily="49" charset="0"/>
              </a:rPr>
              <a:t> has an upper limit and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cs typeface="Courier New" pitchFamily="49" charset="0"/>
              </a:rPr>
              <a:t> overflows)</a:t>
            </a: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762099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Finding Sum of 1 to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7448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sum = 0;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or (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&lt;= 10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sum = sum +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</p:txBody>
      </p:sp>
    </p:spTree>
    <p:extLst>
      <p:ext uri="{BB962C8B-B14F-4D97-AF65-F5344CB8AC3E}">
        <p14:creationId xmlns:p14="http://schemas.microsoft.com/office/powerpoint/2010/main" val="132716471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Finding Sum of 1 to 10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7448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sum = 0;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or (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&lt;= 10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sum = sum +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// --- version 2 ? ---</a:t>
            </a:r>
          </a:p>
          <a:p>
            <a:pPr marL="0" indent="0">
              <a:buNone/>
            </a:pP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 sum = 0;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2400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 10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sum 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= sum +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762329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 of first 10 even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sum = 0;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?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?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?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sum = sum +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0351523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Sum of first 10 even numbers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sum = 0;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= 0</a:t>
            </a:r>
            <a:r>
              <a:rPr lang="en-US" sz="240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&lt;= 18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= </a:t>
            </a:r>
            <a:r>
              <a:rPr lang="en-US" sz="24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 + 2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sum = sum +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161219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Sequential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x = 1;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x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= x + 1;</a:t>
            </a:r>
          </a:p>
          <a:p>
            <a:endParaRPr lang="en-US" dirty="0" smtClean="0"/>
          </a:p>
          <a:p>
            <a:r>
              <a:rPr lang="en-US" dirty="0" smtClean="0"/>
              <a:t>As expected</a:t>
            </a:r>
          </a:p>
          <a:p>
            <a:pPr lvl="1"/>
            <a:r>
              <a:rPr lang="en-US" dirty="0" smtClean="0"/>
              <a:t>First instruction first</a:t>
            </a:r>
          </a:p>
          <a:p>
            <a:pPr lvl="1"/>
            <a:r>
              <a:rPr lang="en-US" dirty="0" smtClean="0"/>
              <a:t>Second instruction second</a:t>
            </a:r>
          </a:p>
          <a:p>
            <a:pPr lvl="1"/>
            <a:endParaRPr lang="en-US" dirty="0"/>
          </a:p>
          <a:p>
            <a:r>
              <a:rPr lang="en-US" dirty="0" smtClean="0"/>
              <a:t>What if we swap the two instructions?</a:t>
            </a:r>
          </a:p>
          <a:p>
            <a:pPr lvl="1"/>
            <a:endParaRPr lang="en-US" dirty="0"/>
          </a:p>
          <a:p>
            <a:r>
              <a:rPr lang="en-US" dirty="0" smtClean="0"/>
              <a:t>That is</a:t>
            </a:r>
          </a:p>
          <a:p>
            <a:pPr lvl="1"/>
            <a:r>
              <a:rPr lang="en-US" dirty="0" smtClean="0"/>
              <a:t>Instructions cannot be in arbitrary order</a:t>
            </a:r>
          </a:p>
        </p:txBody>
      </p:sp>
    </p:spTree>
    <p:extLst>
      <p:ext uri="{BB962C8B-B14F-4D97-AF65-F5344CB8AC3E}">
        <p14:creationId xmlns:p14="http://schemas.microsoft.com/office/powerpoint/2010/main" val="105017634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Printing a Line of  5 Stars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star = 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star &lt;= 5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star++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(’*’);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r>
              <a:rPr lang="en-US" sz="2400" dirty="0" err="1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();  // new line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// --- output: ---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*****</a:t>
            </a:r>
          </a:p>
          <a:p>
            <a:pPr marL="0" indent="0">
              <a:buNone/>
            </a:pP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6726207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Printing a Line of  5 Stars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star = 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star &lt;= 5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star++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(’*’);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();  // new line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// --- version 2 ? --- 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for (</a:t>
            </a:r>
            <a:r>
              <a:rPr lang="en-US" sz="2400" dirty="0" err="1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star = 0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star &lt; </a:t>
            </a:r>
            <a:r>
              <a:rPr lang="en-US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5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star++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2400" dirty="0">
                <a:latin typeface="Courier New" pitchFamily="49" charset="0"/>
                <a:cs typeface="Courier New" pitchFamily="49" charset="0"/>
              </a:rPr>
              <a:t>(’*’);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}</a:t>
            </a:r>
          </a:p>
          <a:p>
            <a:pPr marL="0" indent="0">
              <a:buNone/>
            </a:pP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();  // new line</a:t>
            </a: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24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sz="2400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39498126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4x5 Rectangle of  Stars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8686800" cy="48737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??</a:t>
            </a:r>
          </a:p>
          <a:p>
            <a:pPr marL="0" indent="0">
              <a:buNone/>
            </a:pPr>
            <a:endParaRPr lang="en-US" sz="2200" dirty="0" smtClean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for (</a:t>
            </a:r>
            <a:r>
              <a:rPr lang="en-US" sz="22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2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star = 1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2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star &lt;= 5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2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star++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)//5 stars</a:t>
            </a:r>
          </a:p>
          <a:p>
            <a:pPr marL="0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  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(’*’);</a:t>
            </a:r>
          </a:p>
          <a:p>
            <a:pPr marL="0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  }</a:t>
            </a:r>
          </a:p>
          <a:p>
            <a:pPr marL="0" indent="0">
              <a:buNone/>
            </a:pPr>
            <a:r>
              <a:rPr lang="en-US" sz="22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  </a:t>
            </a:r>
            <a:r>
              <a:rPr lang="en-US" sz="2200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// --- Output: ---</a:t>
            </a:r>
          </a:p>
          <a:p>
            <a:pPr marL="0" indent="0"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*****</a:t>
            </a:r>
          </a:p>
          <a:p>
            <a:pPr marL="0" indent="0"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*****</a:t>
            </a:r>
          </a:p>
          <a:p>
            <a:pPr marL="0" indent="0"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*****</a:t>
            </a:r>
          </a:p>
          <a:p>
            <a:pPr marL="0" indent="0">
              <a:buNone/>
            </a:pPr>
            <a:r>
              <a:rPr lang="en-US" sz="2200" dirty="0" smtClean="0">
                <a:latin typeface="Courier New" pitchFamily="49" charset="0"/>
                <a:cs typeface="Courier New" pitchFamily="49" charset="0"/>
              </a:rPr>
              <a:t>*****</a:t>
            </a:r>
          </a:p>
        </p:txBody>
      </p:sp>
    </p:spTree>
    <p:extLst>
      <p:ext uri="{BB962C8B-B14F-4D97-AF65-F5344CB8AC3E}">
        <p14:creationId xmlns:p14="http://schemas.microsoft.com/office/powerpoint/2010/main" val="4134344338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4x5 Rectangle of  Stars – nested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689848" cy="487375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or (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line = 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line &lt;= 4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line++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 //4 lines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for (</a:t>
            </a:r>
            <a:r>
              <a:rPr lang="en-US" sz="24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sz="24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star = 1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star &lt;= 5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; </a:t>
            </a:r>
            <a:r>
              <a:rPr lang="en-US" sz="24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star++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)//5 stars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{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(’*’);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}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System.out.println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();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// --- Output: ---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*****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*****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*****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*****</a:t>
            </a:r>
          </a:p>
        </p:txBody>
      </p:sp>
    </p:spTree>
    <p:extLst>
      <p:ext uri="{BB962C8B-B14F-4D97-AF65-F5344CB8AC3E}">
        <p14:creationId xmlns:p14="http://schemas.microsoft.com/office/powerpoint/2010/main" val="1949228169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Triangle of Stars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**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***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****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*****</a:t>
            </a:r>
          </a:p>
          <a:p>
            <a:pPr marL="0" indent="0">
              <a:buNone/>
            </a:pP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866648031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“While”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fontScale="77500" lnSpcReduction="20000"/>
          </a:bodyPr>
          <a:lstStyle/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int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1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, sum = 0;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hile (</a:t>
            </a:r>
            <a:r>
              <a:rPr lang="en-US" dirty="0" err="1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 &lt;= 10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sum = sum + </a:t>
            </a: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num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++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nitialize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hile (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continue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 // repeat if 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continue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is true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update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}</a:t>
            </a:r>
          </a:p>
        </p:txBody>
      </p:sp>
    </p:spTree>
    <p:extLst>
      <p:ext uri="{BB962C8B-B14F-4D97-AF65-F5344CB8AC3E}">
        <p14:creationId xmlns:p14="http://schemas.microsoft.com/office/powerpoint/2010/main" val="1235337698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 program with an exit command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exit = false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    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w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hile (</a:t>
            </a:r>
            <a:r>
              <a:rPr lang="en-US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exit == false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)   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// do stuff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if (  //exit command is entered )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     </a:t>
            </a:r>
            <a:r>
              <a:rPr lang="en-US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exit = true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dirty="0" smtClean="0">
                <a:latin typeface="Courier New" pitchFamily="49" charset="0"/>
                <a:cs typeface="Courier New" pitchFamily="49" charset="0"/>
              </a:rPr>
              <a:t>  }</a:t>
            </a:r>
            <a:endParaRPr lang="en-US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54334575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</a:t>
            </a:r>
            <a:r>
              <a:rPr lang="en-US" dirty="0" err="1" smtClean="0"/>
              <a:t>num</a:t>
            </a:r>
            <a:r>
              <a:rPr lang="en-US" dirty="0" smtClean="0"/>
              <a:t> a prime number?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537448" cy="494995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754987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Is </a:t>
            </a:r>
            <a:r>
              <a:rPr lang="en-US" dirty="0" err="1" smtClean="0"/>
              <a:t>num</a:t>
            </a:r>
            <a:r>
              <a:rPr lang="en-US" dirty="0" smtClean="0"/>
              <a:t> a prime number?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Definition</a:t>
            </a:r>
          </a:p>
          <a:p>
            <a:pPr lvl="1"/>
            <a:r>
              <a:rPr lang="en-US" dirty="0" smtClean="0"/>
              <a:t>Only divisible by 1 or itself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r>
              <a:rPr lang="en-US" dirty="0" smtClean="0"/>
              <a:t>Check divisors between 2 and </a:t>
            </a:r>
            <a:r>
              <a:rPr lang="en-US" dirty="0" err="1" smtClean="0"/>
              <a:t>num</a:t>
            </a:r>
            <a:r>
              <a:rPr lang="en-US" dirty="0" smtClean="0"/>
              <a:t> – 1 to see if </a:t>
            </a:r>
            <a:r>
              <a:rPr lang="en-US" dirty="0" err="1" smtClean="0"/>
              <a:t>num</a:t>
            </a:r>
            <a:r>
              <a:rPr lang="en-US" dirty="0" smtClean="0"/>
              <a:t> is divisible by divisor</a:t>
            </a:r>
          </a:p>
          <a:p>
            <a:endParaRPr lang="en-US" dirty="0"/>
          </a:p>
          <a:p>
            <a:r>
              <a:rPr lang="en-US" dirty="0" smtClean="0"/>
              <a:t>Don’t need to check  divisors larger than </a:t>
            </a:r>
            <a:r>
              <a:rPr lang="en-US" dirty="0" err="1" smtClean="0"/>
              <a:t>num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1723358622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different divisors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/>
          <a:lstStyle/>
          <a:p>
            <a:r>
              <a:rPr lang="en-US" dirty="0" smtClean="0"/>
              <a:t>Initialize</a:t>
            </a:r>
          </a:p>
          <a:p>
            <a:pPr lvl="1"/>
            <a:r>
              <a:rPr lang="en-US" dirty="0" smtClean="0"/>
              <a:t>Start divisor with 2</a:t>
            </a:r>
          </a:p>
          <a:p>
            <a:pPr lvl="1"/>
            <a:endParaRPr lang="en-US" dirty="0"/>
          </a:p>
          <a:p>
            <a:r>
              <a:rPr lang="en-US" dirty="0" smtClean="0"/>
              <a:t>Continue</a:t>
            </a:r>
          </a:p>
          <a:p>
            <a:pPr lvl="1"/>
            <a:r>
              <a:rPr lang="en-US" dirty="0" smtClean="0"/>
              <a:t>Divisor is less than </a:t>
            </a:r>
            <a:r>
              <a:rPr lang="en-US" dirty="0" err="1" smtClean="0"/>
              <a:t>num</a:t>
            </a:r>
            <a:r>
              <a:rPr lang="en-US" dirty="0" smtClean="0"/>
              <a:t> and</a:t>
            </a:r>
          </a:p>
          <a:p>
            <a:pPr lvl="1"/>
            <a:r>
              <a:rPr lang="en-US" dirty="0" err="1" smtClean="0"/>
              <a:t>num</a:t>
            </a:r>
            <a:r>
              <a:rPr lang="en-US" dirty="0" smtClean="0"/>
              <a:t> is not divisible by divisor</a:t>
            </a:r>
          </a:p>
          <a:p>
            <a:pPr lvl="1"/>
            <a:endParaRPr lang="en-US" dirty="0"/>
          </a:p>
          <a:p>
            <a:r>
              <a:rPr lang="en-US" dirty="0" smtClean="0"/>
              <a:t>Update</a:t>
            </a:r>
          </a:p>
          <a:p>
            <a:pPr lvl="1"/>
            <a:r>
              <a:rPr lang="en-US" dirty="0" smtClean="0"/>
              <a:t>Increment divisor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9670732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Branching (Conditional  Statements)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if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x &lt; y 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)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    //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condition</a:t>
            </a:r>
          </a:p>
          <a:p>
            <a:pPr marL="274320" lvl="1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 = x + 1;        // execute if true</a:t>
            </a:r>
          </a:p>
          <a:p>
            <a:pPr marL="0" indent="0">
              <a:buNone/>
            </a:pPr>
            <a:r>
              <a:rPr lang="en-US" sz="24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4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lse</a:t>
            </a:r>
          </a:p>
          <a:p>
            <a:pPr marL="274320" lvl="1" indent="0">
              <a:buNone/>
            </a:pP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y</a:t>
            </a: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= y * 10;       // execute if false</a:t>
            </a:r>
          </a:p>
          <a:p>
            <a:pPr lvl="1"/>
            <a:endParaRPr lang="en-US" dirty="0"/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37240959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 different divisors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I: start divisor with 2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20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divisor = 2;</a:t>
            </a:r>
          </a:p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C: divisor less than 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   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not divisible by divisor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hile (divisor &lt; 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&amp;&amp;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% divisor != 0)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divisor++; // U: increment factor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</p:txBody>
      </p:sp>
    </p:spTree>
    <p:extLst>
      <p:ext uri="{BB962C8B-B14F-4D97-AF65-F5344CB8AC3E}">
        <p14:creationId xmlns:p14="http://schemas.microsoft.com/office/powerpoint/2010/main" val="224503710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Print the answer as well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I: start divisor with 2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20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divisor = 2;</a:t>
            </a:r>
          </a:p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C: divisor less than 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   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not divisible by divisor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hile (divisor &lt; 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&amp;&amp;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% divisor != 0)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divisor++; // U: increment factor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(?);</a:t>
            </a:r>
          </a:p>
        </p:txBody>
      </p:sp>
    </p:spTree>
    <p:extLst>
      <p:ext uri="{BB962C8B-B14F-4D97-AF65-F5344CB8AC3E}">
        <p14:creationId xmlns:p14="http://schemas.microsoft.com/office/powerpoint/2010/main" val="1144539029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Print the answer as well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1752" y="1527048"/>
            <a:ext cx="8461248" cy="5330952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I: start divisor with 2</a:t>
            </a:r>
          </a:p>
          <a:p>
            <a:pPr marL="0" indent="0">
              <a:buNone/>
            </a:pPr>
            <a:r>
              <a:rPr lang="en-US" sz="2000" dirty="0" err="1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</a:t>
            </a:r>
            <a:r>
              <a:rPr lang="en-US" sz="20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nt</a:t>
            </a:r>
            <a:r>
              <a:rPr lang="en-US" sz="20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divisor = 2;</a:t>
            </a:r>
          </a:p>
          <a:p>
            <a:pPr marL="0" indent="0">
              <a:buNone/>
            </a:pPr>
            <a:endParaRPr lang="en-US" sz="20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C: divisor less than 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and </a:t>
            </a:r>
          </a:p>
          <a:p>
            <a:pPr marL="0" indent="0">
              <a:buNone/>
            </a:pP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//    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not divisible by divisor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w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hile (divisor &lt; 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&amp;&amp; </a:t>
            </a:r>
          </a:p>
          <a:p>
            <a:pPr marL="0" indent="0">
              <a:buNone/>
            </a:pPr>
            <a:r>
              <a:rPr lang="en-US" sz="20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% divisor != 0)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{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20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divisor++; // U: increment factor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}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(divisor ==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)//not divisible by smaller divisors</a:t>
            </a:r>
            <a:endParaRPr lang="en-US" sz="2000" dirty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(“prime”);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lse</a:t>
            </a:r>
          </a:p>
          <a:p>
            <a:pPr marL="0" indent="0">
              <a:buNone/>
            </a:pPr>
            <a:r>
              <a:rPr lang="en-US" sz="20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20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S</a:t>
            </a:r>
            <a:r>
              <a:rPr lang="en-US" sz="20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ystem.out.println</a:t>
            </a:r>
            <a:r>
              <a:rPr lang="en-US" sz="20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(“not prime”);</a:t>
            </a:r>
          </a:p>
        </p:txBody>
      </p:sp>
    </p:spTree>
    <p:extLst>
      <p:ext uri="{BB962C8B-B14F-4D97-AF65-F5344CB8AC3E}">
        <p14:creationId xmlns:p14="http://schemas.microsoft.com/office/powerpoint/2010/main" val="1144539029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Which do you prefer?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228600" y="1524000"/>
            <a:ext cx="4194048" cy="4721352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6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divisor = 2;</a:t>
            </a:r>
          </a:p>
          <a:p>
            <a:pPr marL="0" indent="0"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(divisor &lt; </a:t>
            </a:r>
            <a:r>
              <a:rPr lang="en-US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&amp;&amp;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% divisor != 0)</a:t>
            </a: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</a:t>
            </a:r>
            <a:r>
              <a:rPr lang="en-US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divisor++; </a:t>
            </a:r>
          </a:p>
          <a:p>
            <a:pPr marL="0" indent="0">
              <a:buNone/>
            </a:pPr>
            <a:r>
              <a:rPr lang="en-US" sz="1600" dirty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</a:p>
          <a:p>
            <a:pPr marL="0" indent="0"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(divisor ==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(“prime”);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e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lse</a:t>
            </a:r>
          </a:p>
          <a:p>
            <a:pPr marL="0" indent="0"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(“not prime”);</a:t>
            </a: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4693920" y="1524000"/>
            <a:ext cx="4194048" cy="4721352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>
            <a:normAutofit/>
          </a:bodyPr>
          <a:lstStyle>
            <a:lvl1pPr marL="274320" indent="-274320" algn="l" rtl="0" eaLnBrk="1" latinLnBrk="0" hangingPunct="1">
              <a:spcBef>
                <a:spcPct val="20000"/>
              </a:spcBef>
              <a:buClr>
                <a:schemeClr val="accent1"/>
              </a:buClr>
              <a:buSzPct val="85000"/>
              <a:buFont typeface="Wingdings 2"/>
              <a:buChar char=""/>
              <a:defRPr kumimoji="0" sz="27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48640" indent="-274320" algn="l" rtl="0" eaLnBrk="1" latinLnBrk="0" hangingPunct="1">
              <a:spcBef>
                <a:spcPct val="20000"/>
              </a:spcBef>
              <a:buClr>
                <a:schemeClr val="accent2"/>
              </a:buClr>
              <a:buSzPct val="70000"/>
              <a:buFont typeface="Wingdings"/>
              <a:buChar char=""/>
              <a:defRPr kumimoji="0" sz="22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2pPr>
            <a:lvl3pPr marL="822960" indent="-228600" algn="l" rtl="0" eaLnBrk="1" latinLnBrk="0" hangingPunct="1">
              <a:spcBef>
                <a:spcPct val="20000"/>
              </a:spcBef>
              <a:buClr>
                <a:schemeClr val="accent3"/>
              </a:buClr>
              <a:buSzPct val="75000"/>
              <a:buFont typeface="Wingdings 2"/>
              <a:buChar char=""/>
              <a:defRPr kumimoji="0"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97280" indent="-228600" algn="l" rtl="0" eaLnBrk="1" latinLnBrk="0" hangingPunct="1">
              <a:spcBef>
                <a:spcPct val="20000"/>
              </a:spcBef>
              <a:buClr>
                <a:schemeClr val="accent4"/>
              </a:buClr>
              <a:buSzPct val="70000"/>
              <a:buFont typeface="Wingdings"/>
              <a:buChar char=""/>
              <a:defRPr kumimoji="0" sz="2000" kern="120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4pPr>
            <a:lvl5pPr marL="1371600" indent="-228600" algn="l" rtl="0" eaLnBrk="1" latinLnBrk="0" hangingPunct="1">
              <a:spcBef>
                <a:spcPct val="20000"/>
              </a:spcBef>
              <a:buClr>
                <a:schemeClr val="accent5"/>
              </a:buClr>
              <a:buFontTx/>
              <a:buChar char="•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45920" indent="-182880" algn="l" rtl="0" eaLnBrk="1" latinLnBrk="0" hangingPunct="1">
              <a:spcBef>
                <a:spcPct val="20000"/>
              </a:spcBef>
              <a:buClr>
                <a:schemeClr val="accent6"/>
              </a:buClr>
              <a:buSzPct val="80000"/>
              <a:buFont typeface="Wingdings 2"/>
              <a:buChar char=""/>
              <a:defRPr kumimoji="0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1920240" indent="-182880" algn="l" rtl="0" eaLnBrk="1" latinLnBrk="0" hangingPunct="1">
              <a:spcBef>
                <a:spcPct val="20000"/>
              </a:spcBef>
              <a:buClr>
                <a:schemeClr val="accent1">
                  <a:shade val="75000"/>
                </a:schemeClr>
              </a:buClr>
              <a:buSzPct val="90000"/>
              <a:buChar char="•"/>
              <a:defRPr kumimoji="0" sz="1600" kern="120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103120" indent="-182880" algn="l" rtl="0" eaLnBrk="1" latinLnBrk="0" hangingPunct="1">
              <a:spcBef>
                <a:spcPct val="20000"/>
              </a:spcBef>
              <a:buClr>
                <a:schemeClr val="accent4">
                  <a:shade val="75000"/>
                </a:schemeClr>
              </a:buClr>
              <a:buChar char="•"/>
              <a:defRPr kumimoji="0" sz="16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377440" indent="-182880" algn="l" rtl="0" eaLnBrk="1" latinLnBrk="0" hangingPunct="1">
              <a:spcBef>
                <a:spcPct val="20000"/>
              </a:spcBef>
              <a:buClr>
                <a:schemeClr val="accent2">
                  <a:shade val="75000"/>
                </a:schemeClr>
              </a:buClr>
              <a:buSzPct val="90000"/>
              <a:buChar char="•"/>
              <a:defRPr kumimoji="0" sz="1400" kern="1200" cap="all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Wingdings 2"/>
              <a:buNone/>
            </a:pPr>
            <a:r>
              <a:rPr lang="en-US" sz="1600" dirty="0" err="1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int</a:t>
            </a:r>
            <a:r>
              <a:rPr lang="en-US" sz="1600" dirty="0" smtClean="0">
                <a:solidFill>
                  <a:srgbClr val="00B05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divisor = 2;</a:t>
            </a:r>
          </a:p>
          <a:p>
            <a:pPr marL="0" indent="0">
              <a:buFont typeface="Wingdings 2"/>
              <a:buNone/>
            </a:pPr>
            <a:r>
              <a:rPr lang="en-US" sz="1600" dirty="0" err="1">
                <a:latin typeface="Courier New" panose="02070309020205020404" pitchFamily="49" charset="0"/>
                <a:cs typeface="Courier New" panose="02070309020205020404" pitchFamily="49" charset="0"/>
              </a:rPr>
              <a:t>b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oolean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prime = true;</a:t>
            </a:r>
          </a:p>
          <a:p>
            <a:pPr marL="0" indent="0">
              <a:buFont typeface="Wingdings 2"/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/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while</a:t>
            </a:r>
            <a:r>
              <a:rPr lang="en-US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(divisor &lt; </a:t>
            </a:r>
            <a:r>
              <a:rPr lang="en-US" sz="1600" dirty="0" err="1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600" dirty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)</a:t>
            </a:r>
            <a:r>
              <a:rPr lang="en-US" sz="1600" dirty="0" smtClean="0">
                <a:solidFill>
                  <a:srgbClr val="FF000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</a:p>
          <a:p>
            <a:pPr marL="0" indent="0">
              <a:buFont typeface="Wingdings 2"/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{</a:t>
            </a:r>
          </a:p>
          <a:p>
            <a:pPr marL="0" indent="0">
              <a:buFont typeface="Wingdings 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if (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num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% divisor == 0)</a:t>
            </a:r>
          </a:p>
          <a:p>
            <a:pPr marL="0" indent="0">
              <a:buFont typeface="Wingdings 2"/>
              <a:buNone/>
            </a:pPr>
            <a:r>
              <a:rPr lang="en-US" sz="1600" dirty="0">
                <a:latin typeface="Courier New" panose="02070309020205020404" pitchFamily="49" charset="0"/>
                <a:cs typeface="Courier New" panose="02070309020205020404" pitchFamily="49" charset="0"/>
              </a:rPr>
              <a:t> 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  prime = false;</a:t>
            </a:r>
          </a:p>
          <a:p>
            <a:pPr marL="0" indent="0">
              <a:buFont typeface="Wingdings 2"/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    </a:t>
            </a:r>
            <a:r>
              <a:rPr lang="en-US" sz="1600" dirty="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divisor++; </a:t>
            </a:r>
          </a:p>
          <a:p>
            <a:pPr marL="0" indent="0">
              <a:buFont typeface="Wingdings 2"/>
              <a:buNone/>
            </a:pPr>
            <a:r>
              <a:rPr lang="en-US" sz="1600" smtClean="0">
                <a:solidFill>
                  <a:srgbClr val="0070C0"/>
                </a:solidFill>
                <a:latin typeface="Courier New" panose="02070309020205020404" pitchFamily="49" charset="0"/>
                <a:cs typeface="Courier New" panose="02070309020205020404" pitchFamily="49" charset="0"/>
              </a:rPr>
              <a:t>   </a:t>
            </a:r>
            <a:r>
              <a:rPr lang="en-US" sz="1600" smtClean="0">
                <a:latin typeface="Courier New" panose="02070309020205020404" pitchFamily="49" charset="0"/>
                <a:cs typeface="Courier New" panose="02070309020205020404" pitchFamily="49" charset="0"/>
              </a:rPr>
              <a:t>}</a:t>
            </a: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/>
              <a:buNone/>
            </a:pPr>
            <a:endParaRPr lang="en-US" sz="1600" dirty="0" smtClean="0">
              <a:latin typeface="Courier New" panose="02070309020205020404" pitchFamily="49" charset="0"/>
              <a:cs typeface="Courier New" panose="02070309020205020404" pitchFamily="49" charset="0"/>
            </a:endParaRPr>
          </a:p>
          <a:p>
            <a:pPr marL="0" indent="0">
              <a:buFont typeface="Wingdings 2"/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if (prime == true)</a:t>
            </a:r>
          </a:p>
          <a:p>
            <a:pPr marL="0" indent="0">
              <a:buFont typeface="Wingdings 2"/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(“prime”);</a:t>
            </a:r>
          </a:p>
          <a:p>
            <a:pPr marL="0" indent="0">
              <a:buFont typeface="Wingdings 2"/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else</a:t>
            </a:r>
          </a:p>
          <a:p>
            <a:pPr marL="0" indent="0">
              <a:buFont typeface="Wingdings 2"/>
              <a:buNone/>
            </a:pP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  </a:t>
            </a:r>
            <a:r>
              <a:rPr lang="en-US" sz="1600" dirty="0" err="1" smtClean="0">
                <a:latin typeface="Courier New" panose="02070309020205020404" pitchFamily="49" charset="0"/>
                <a:cs typeface="Courier New" panose="02070309020205020404" pitchFamily="49" charset="0"/>
              </a:rPr>
              <a:t>System.out.println</a:t>
            </a:r>
            <a:r>
              <a:rPr lang="en-US" sz="1600" dirty="0" smtClean="0">
                <a:latin typeface="Courier New" panose="02070309020205020404" pitchFamily="49" charset="0"/>
                <a:cs typeface="Courier New" panose="02070309020205020404" pitchFamily="49" charset="0"/>
              </a:rPr>
              <a:t>(“not prime”);</a:t>
            </a:r>
          </a:p>
        </p:txBody>
      </p:sp>
    </p:spTree>
    <p:extLst>
      <p:ext uri="{BB962C8B-B14F-4D97-AF65-F5344CB8AC3E}">
        <p14:creationId xmlns:p14="http://schemas.microsoft.com/office/powerpoint/2010/main" val="26810685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“Do-While” loop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+mj-lt"/>
                <a:cs typeface="Courier New" pitchFamily="49" charset="0"/>
              </a:rPr>
              <a:t>Execute the loop body at least once</a:t>
            </a:r>
          </a:p>
          <a:p>
            <a:r>
              <a:rPr lang="en-US" dirty="0">
                <a:solidFill>
                  <a:srgbClr val="FF0000"/>
                </a:solidFill>
                <a:latin typeface="+mj-lt"/>
                <a:cs typeface="Courier New" pitchFamily="49" charset="0"/>
              </a:rPr>
              <a:t>c</a:t>
            </a:r>
            <a:r>
              <a:rPr lang="en-US" dirty="0" smtClean="0">
                <a:solidFill>
                  <a:srgbClr val="FF0000"/>
                </a:solidFill>
                <a:latin typeface="+mj-lt"/>
                <a:cs typeface="Courier New" pitchFamily="49" charset="0"/>
              </a:rPr>
              <a:t>ontinue</a:t>
            </a:r>
            <a:r>
              <a:rPr lang="en-US" dirty="0" smtClean="0">
                <a:latin typeface="+mj-lt"/>
                <a:cs typeface="Courier New" pitchFamily="49" charset="0"/>
              </a:rPr>
              <a:t> is checked after the loop body is executed</a:t>
            </a:r>
          </a:p>
          <a:p>
            <a:pPr marL="0" indent="0">
              <a:buNone/>
            </a:pPr>
            <a:endParaRPr lang="en-US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20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nitialize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do</a:t>
            </a: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0" indent="0">
              <a:buNone/>
            </a:pPr>
            <a:endParaRPr lang="en-US" sz="20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20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</a:rPr>
              <a:t>update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while (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continue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);  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// repeat if </a:t>
            </a:r>
            <a:r>
              <a:rPr lang="en-US" sz="2000" dirty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</a:rPr>
              <a:t>continue</a:t>
            </a:r>
            <a:r>
              <a:rPr lang="en-US" sz="2000" dirty="0">
                <a:latin typeface="Courier New" pitchFamily="49" charset="0"/>
                <a:cs typeface="Courier New" pitchFamily="49" charset="0"/>
              </a:rPr>
              <a:t> is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true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                </a:t>
            </a:r>
            <a:r>
              <a:rPr lang="en-US" sz="2000" dirty="0" smtClean="0">
                <a:solidFill>
                  <a:srgbClr val="7030A0"/>
                </a:solidFill>
                <a:latin typeface="Courier New" pitchFamily="49" charset="0"/>
                <a:cs typeface="Courier New" pitchFamily="49" charset="0"/>
              </a:rPr>
              <a:t>// note the semicolon at the end</a:t>
            </a:r>
            <a:endParaRPr lang="en-US" sz="2000" dirty="0">
              <a:solidFill>
                <a:srgbClr val="7030A0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endParaRPr lang="en-US" dirty="0" smtClean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23728619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input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err="1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numTickets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 = 0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do 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Please enter # of tickets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: ”);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  </a:t>
            </a:r>
            <a:r>
              <a:rPr lang="en-US" sz="18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numtickets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= </a:t>
            </a:r>
            <a:r>
              <a:rPr lang="en-US" sz="18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keyboard.nextInt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()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}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w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hile (</a:t>
            </a:r>
            <a:r>
              <a:rPr lang="en-US" sz="180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numTickets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&lt;= 0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61779277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Checking Password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username =  </a:t>
            </a:r>
            <a:r>
              <a:rPr lang="en-US" sz="18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”, password = </a:t>
            </a:r>
            <a:r>
              <a:rPr lang="en-US" sz="18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”;</a:t>
            </a:r>
          </a:p>
          <a:p>
            <a:pPr marL="0" indent="0"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do 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Please enter username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: ”);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  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username = </a:t>
            </a:r>
            <a:r>
              <a:rPr lang="en-US" sz="18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keyboard.next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()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Please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enter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password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: ”);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   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password = </a:t>
            </a:r>
            <a:r>
              <a:rPr lang="en-US" sz="18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keyboard.next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()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}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w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hile (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!valid(username, password)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49779350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How to add at most 3 Trials?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username =  </a:t>
            </a:r>
            <a:r>
              <a:rPr lang="en-US" sz="18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”, password = </a:t>
            </a:r>
            <a:r>
              <a:rPr lang="en-US" sz="18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”;</a:t>
            </a:r>
          </a:p>
          <a:p>
            <a:pPr marL="0" indent="0">
              <a:buNone/>
            </a:pP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do 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Please enter username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: ”);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  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username = </a:t>
            </a:r>
            <a:r>
              <a:rPr lang="en-US" sz="18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keyboard.next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()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Please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enter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password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: ”);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   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password = </a:t>
            </a:r>
            <a:r>
              <a:rPr lang="en-US" sz="18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keyboard.next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()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}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w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hile (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!valid(username, password)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0713254"/>
      </p:ext>
    </p:extLst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At most 3 Trials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String 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username =  </a:t>
            </a:r>
            <a:r>
              <a:rPr lang="en-US" sz="18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”, password = </a:t>
            </a:r>
            <a:r>
              <a:rPr lang="en-US" sz="1800" dirty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</a:t>
            </a:r>
          </a:p>
          <a:p>
            <a:pPr marL="0" indent="0">
              <a:buNone/>
            </a:pPr>
            <a:r>
              <a:rPr lang="en-US" sz="1800" dirty="0" err="1">
                <a:latin typeface="Courier New" pitchFamily="49" charset="0"/>
                <a:cs typeface="Courier New" pitchFamily="49" charset="0"/>
              </a:rPr>
              <a:t>i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solidFill>
                  <a:srgbClr val="00B050"/>
                </a:solidFill>
                <a:latin typeface="Courier New" pitchFamily="49" charset="0"/>
                <a:cs typeface="Courier New" pitchFamily="49" charset="0"/>
              </a:rPr>
              <a:t>trials=0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do 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{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Please enter username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: ”);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  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username = </a:t>
            </a:r>
            <a:r>
              <a:rPr lang="en-US" sz="18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keyboard.next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()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   </a:t>
            </a:r>
            <a:r>
              <a:rPr lang="en-US" sz="1800" dirty="0" err="1" smtClean="0">
                <a:latin typeface="Courier New" pitchFamily="49" charset="0"/>
                <a:cs typeface="Courier New" pitchFamily="49" charset="0"/>
              </a:rPr>
              <a:t>System.out.print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(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”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Please </a:t>
            </a:r>
            <a:r>
              <a:rPr lang="en-US" sz="1800" dirty="0">
                <a:latin typeface="Courier New" pitchFamily="49" charset="0"/>
                <a:cs typeface="Courier New" pitchFamily="49" charset="0"/>
              </a:rPr>
              <a:t>enter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</a:rPr>
              <a:t>password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: ”);</a:t>
            </a:r>
          </a:p>
          <a:p>
            <a:pPr marL="0" indent="0">
              <a:buNone/>
            </a:pP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   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password = </a:t>
            </a:r>
            <a:r>
              <a:rPr lang="en-US" sz="1800" dirty="0" err="1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keyboard.next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()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;</a:t>
            </a:r>
          </a:p>
          <a:p>
            <a:pPr marL="0" indent="0">
              <a:buNone/>
            </a:pPr>
            <a:r>
              <a:rPr lang="en-US" sz="1800" dirty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US" sz="1800" dirty="0" smtClean="0">
                <a:solidFill>
                  <a:srgbClr val="00B0F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     trials++;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 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   }</a:t>
            </a:r>
          </a:p>
          <a:p>
            <a:pPr marL="0" indent="0">
              <a:buNone/>
            </a:pPr>
            <a:r>
              <a:rPr lang="en-US" sz="1800" dirty="0">
                <a:latin typeface="Courier New" pitchFamily="49" charset="0"/>
                <a:cs typeface="Courier New" pitchFamily="49" charset="0"/>
                <a:sym typeface="Wingdings" pitchFamily="2" charset="2"/>
              </a:rPr>
              <a:t>w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hile (</a:t>
            </a:r>
            <a:r>
              <a:rPr lang="en-US" sz="1800" dirty="0" smtClean="0">
                <a:solidFill>
                  <a:srgbClr val="FF0000"/>
                </a:solidFill>
                <a:latin typeface="Courier New" pitchFamily="49" charset="0"/>
                <a:cs typeface="Courier New" pitchFamily="49" charset="0"/>
                <a:sym typeface="Wingdings" pitchFamily="2" charset="2"/>
              </a:rPr>
              <a:t>!valid(username, password) &amp;&amp; trials &lt; 3</a:t>
            </a:r>
            <a:r>
              <a:rPr lang="en-US" sz="1800" dirty="0" smtClean="0">
                <a:latin typeface="Courier New" pitchFamily="49" charset="0"/>
                <a:cs typeface="Courier New" pitchFamily="49" charset="0"/>
                <a:sym typeface="Wingdings" pitchFamily="2" charset="2"/>
              </a:rPr>
              <a:t>);</a:t>
            </a:r>
            <a:endParaRPr lang="en-US" sz="1800" dirty="0">
              <a:latin typeface="Courier New" pitchFamily="49" charset="0"/>
              <a:cs typeface="Courier New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067379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Second/Else Branch is Optional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>
          <a:xfrm>
            <a:off x="304800" y="1524000"/>
            <a:ext cx="8503920" cy="4572000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 x &lt; y )      // </a:t>
            </a:r>
            <a:r>
              <a:rPr lang="en-US" sz="2400" dirty="0" err="1" smtClean="0">
                <a:latin typeface="Courier New" pitchFamily="49" charset="0"/>
                <a:cs typeface="Courier New" pitchFamily="49" charset="0"/>
              </a:rPr>
              <a:t>boolean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condition</a:t>
            </a:r>
          </a:p>
          <a:p>
            <a:pPr marL="274320" lvl="1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x = x + 1;      //  execute if true</a:t>
            </a:r>
            <a:endParaRPr lang="en-US" sz="24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 smtClean="0">
              <a:solidFill>
                <a:schemeClr val="tx1"/>
              </a:solidFill>
            </a:endParaRP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819290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Multiple Instructions in One Branch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if ( x &lt; y )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{                  // note the matching braces</a:t>
            </a:r>
          </a:p>
          <a:p>
            <a:pPr marL="274320" lvl="1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x = x + 1;        </a:t>
            </a:r>
          </a:p>
          <a:p>
            <a:pPr marL="274320" lvl="1" indent="0">
              <a:buNone/>
            </a:pP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y = y – x;</a:t>
            </a:r>
          </a:p>
          <a:p>
            <a:pPr marL="274320" lvl="1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}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lse</a:t>
            </a:r>
          </a:p>
          <a:p>
            <a:pPr marL="0" indent="0">
              <a:buNone/>
            </a:pPr>
            <a:r>
              <a:rPr lang="en-US" sz="20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latin typeface="Courier New" pitchFamily="49" charset="0"/>
                <a:cs typeface="Courier New" pitchFamily="49" charset="0"/>
              </a:rPr>
              <a:t>  {</a:t>
            </a:r>
          </a:p>
          <a:p>
            <a:pPr marL="274320" lvl="1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 y = y * 10; </a:t>
            </a:r>
          </a:p>
          <a:p>
            <a:pPr marL="274320" lvl="1" indent="0">
              <a:buNone/>
            </a:pPr>
            <a:r>
              <a:rPr lang="en-US" sz="20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x = y / x;</a:t>
            </a:r>
          </a:p>
          <a:p>
            <a:pPr marL="274320" lvl="1" indent="0">
              <a:buNone/>
            </a:pPr>
            <a:r>
              <a:rPr lang="en-US" sz="20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}</a:t>
            </a:r>
            <a:endParaRPr lang="en-US" sz="2000" dirty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878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Nested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 x &lt; y 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{                       </a:t>
            </a:r>
          </a:p>
          <a:p>
            <a:pPr marL="274320" lvl="1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x = x + 1; </a:t>
            </a:r>
          </a:p>
          <a:p>
            <a:pPr marL="274320" lvl="1" indent="0">
              <a:buNone/>
            </a:pP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if ( y &gt; 10)</a:t>
            </a:r>
          </a:p>
          <a:p>
            <a:pPr marL="274320" lvl="1" indent="0">
              <a:buNone/>
            </a:pP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 y = y – x;</a:t>
            </a:r>
          </a:p>
          <a:p>
            <a:pPr marL="274320" lvl="1" indent="0">
              <a:buNone/>
            </a:pP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  <a:endParaRPr lang="en-US" sz="2400" dirty="0" smtClean="0">
              <a:solidFill>
                <a:schemeClr val="tx1"/>
              </a:solidFill>
              <a:latin typeface="Courier New" pitchFamily="49" charset="0"/>
              <a:cs typeface="Courier New" pitchFamily="49" charset="0"/>
            </a:endParaRP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lse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{</a:t>
            </a:r>
          </a:p>
          <a:p>
            <a:pPr marL="274320" lvl="1" indent="0">
              <a:buNone/>
            </a:pP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 y = y * 10; </a:t>
            </a:r>
          </a:p>
          <a:p>
            <a:pPr marL="274320" lvl="1" indent="0">
              <a:buNone/>
            </a:pP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  x = y / x;</a:t>
            </a:r>
          </a:p>
          <a:p>
            <a:pPr marL="274320" lvl="1" indent="0">
              <a:buNone/>
            </a:pPr>
            <a:r>
              <a:rPr lang="en-US" sz="24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</a:rPr>
              <a:t>}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476216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Cascaded Branching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(score &gt;= 90)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’A’;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lse if (score &gt;= 80)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’B’;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lse if (score &gt;= 70)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’C’;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lse if (score &gt;= 60)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’D’;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e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lse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’F’;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7694314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Version 2: always correct answer?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quarter" idx="1"/>
          </p:nvPr>
        </p:nvSpPr>
        <p:spPr/>
        <p:txBody>
          <a:bodyPr>
            <a:normAutofit/>
          </a:bodyPr>
          <a:lstStyle/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(score &gt;= 90)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’A’;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(score &gt;= 80)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’B’;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(score &gt;= 70)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’C’;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(score &gt;= 60)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’D’;</a:t>
            </a:r>
          </a:p>
          <a:p>
            <a:pPr marL="0" indent="0">
              <a:buNone/>
            </a:pP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if (score &lt; 60)</a:t>
            </a:r>
          </a:p>
          <a:p>
            <a:pPr marL="0" indent="0">
              <a:buNone/>
            </a:pPr>
            <a:r>
              <a:rPr lang="en-US" sz="2400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sz="2400" dirty="0" smtClean="0">
                <a:latin typeface="Courier New" pitchFamily="49" charset="0"/>
                <a:cs typeface="Courier New" pitchFamily="49" charset="0"/>
              </a:rPr>
              <a:t>   grade = ’F’;</a:t>
            </a:r>
          </a:p>
          <a:p>
            <a:pPr lvl="1"/>
            <a:endParaRPr lang="en-US" dirty="0" smtClean="0"/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8356598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ivic">
  <a:themeElements>
    <a:clrScheme name="Civic">
      <a:dk1>
        <a:sysClr val="windowText" lastClr="000000"/>
      </a:dk1>
      <a:lt1>
        <a:sysClr val="window" lastClr="FFFFFF"/>
      </a:lt1>
      <a:dk2>
        <a:srgbClr val="646B86"/>
      </a:dk2>
      <a:lt2>
        <a:srgbClr val="C5D1D7"/>
      </a:lt2>
      <a:accent1>
        <a:srgbClr val="D16349"/>
      </a:accent1>
      <a:accent2>
        <a:srgbClr val="CCB400"/>
      </a:accent2>
      <a:accent3>
        <a:srgbClr val="8CADAE"/>
      </a:accent3>
      <a:accent4>
        <a:srgbClr val="8C7B70"/>
      </a:accent4>
      <a:accent5>
        <a:srgbClr val="8FB08C"/>
      </a:accent5>
      <a:accent6>
        <a:srgbClr val="D19049"/>
      </a:accent6>
      <a:hlink>
        <a:srgbClr val="00A3D6"/>
      </a:hlink>
      <a:folHlink>
        <a:srgbClr val="694F07"/>
      </a:folHlink>
    </a:clrScheme>
    <a:fontScheme name="Civic">
      <a:majorFont>
        <a:latin typeface="Georgia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eorgia"/>
        <a:ea typeface=""/>
        <a:cs typeface=""/>
        <a:font script="Jpan" typeface="ＭＳ Ｐ明朝"/>
        <a:font script="Hang" typeface="바탕"/>
        <a:font script="Hans" typeface="方正舒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Civic">
      <a:fillStyleLst>
        <a:solidFill>
          <a:schemeClr val="phClr"/>
        </a:solidFill>
        <a:solidFill>
          <a:schemeClr val="phClr">
            <a:tint val="45000"/>
          </a:schemeClr>
        </a:solidFill>
        <a:solidFill>
          <a:schemeClr val="phClr">
            <a:tint val="95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1429" cap="flat" cmpd="sng" algn="ctr">
          <a:solidFill>
            <a:schemeClr val="phClr"/>
          </a:solidFill>
          <a:prstDash val="sysDash"/>
        </a:ln>
        <a:ln w="200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0"/>
            </a:lightRig>
          </a:scene3d>
          <a:sp3d contourW="9525" prstMaterial="matte">
            <a:bevelT w="0" h="0"/>
            <a:contourClr>
              <a:schemeClr val="phClr">
                <a:shade val="70000"/>
                <a:satMod val="105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soft" dir="b">
              <a:rot lat="0" lon="0" rev="0"/>
            </a:lightRig>
          </a:scene3d>
          <a:sp3d prstMaterial="dkEdge">
            <a:bevelT w="63500" h="63500" prst="cross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70000"/>
                <a:satMod val="115000"/>
              </a:schemeClr>
              <a:schemeClr val="phClr">
                <a:tint val="85000"/>
              </a:schemeClr>
            </a:duotone>
          </a:blip>
          <a:tile tx="0" ty="0" sx="85000" sy="85000" flip="none" algn="tl"/>
        </a:blipFill>
        <a:blipFill>
          <a:blip xmlns:r="http://schemas.openxmlformats.org/officeDocument/2006/relationships" r:embed="rId2">
            <a:duotone>
              <a:schemeClr val="phClr">
                <a:shade val="65000"/>
                <a:satMod val="115000"/>
              </a:schemeClr>
              <a:schemeClr val="phClr">
                <a:tint val="85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Civic</Template>
  <TotalTime>52741</TotalTime>
  <Words>2032</Words>
  <Application>Microsoft Office PowerPoint</Application>
  <PresentationFormat>On-screen Show (4:3)</PresentationFormat>
  <Paragraphs>421</Paragraphs>
  <Slides>48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48</vt:i4>
      </vt:variant>
    </vt:vector>
  </HeadingPairs>
  <TitlesOfParts>
    <vt:vector size="49" baseType="lpstr">
      <vt:lpstr>Civic</vt:lpstr>
      <vt:lpstr>Flow Control in Java</vt:lpstr>
      <vt:lpstr>Controlling which instruction to execute next</vt:lpstr>
      <vt:lpstr>Sequential</vt:lpstr>
      <vt:lpstr>Branching (Conditional  Statements)</vt:lpstr>
      <vt:lpstr>Second/Else Branch is Optional</vt:lpstr>
      <vt:lpstr>Multiple Instructions in One Branch</vt:lpstr>
      <vt:lpstr>Nested Branching</vt:lpstr>
      <vt:lpstr>Cascaded Branching</vt:lpstr>
      <vt:lpstr>Version 2: always correct answer?</vt:lpstr>
      <vt:lpstr>Version 3: always correct answer?</vt:lpstr>
      <vt:lpstr>Repetition (looping)</vt:lpstr>
      <vt:lpstr>ICU</vt:lpstr>
      <vt:lpstr>Counting loop – 1, 2, 3, …  10</vt:lpstr>
      <vt:lpstr>How about from 55 to 123?</vt:lpstr>
      <vt:lpstr>How about from 55 to 123?</vt:lpstr>
      <vt:lpstr>How about 10 numbers from 55?</vt:lpstr>
      <vt:lpstr>How about 10 numbers from 55?</vt:lpstr>
      <vt:lpstr>How about 10 even numbers from 2?</vt:lpstr>
      <vt:lpstr>How about 10 even numbers from 2?</vt:lpstr>
      <vt:lpstr>How about 10 even numbers down from 100?</vt:lpstr>
      <vt:lpstr>How about 10 even numbers down from 100?</vt:lpstr>
      <vt:lpstr>Anything that is strange?</vt:lpstr>
      <vt:lpstr>Anything that is strange?</vt:lpstr>
      <vt:lpstr>Anything that is strange?</vt:lpstr>
      <vt:lpstr>Anything that is strange?</vt:lpstr>
      <vt:lpstr>Finding Sum of 1 to 10</vt:lpstr>
      <vt:lpstr>Finding Sum of 1 to 10</vt:lpstr>
      <vt:lpstr>Sum of first 10 even numbers</vt:lpstr>
      <vt:lpstr>Sum of first 10 even numbers</vt:lpstr>
      <vt:lpstr>Printing a Line of  5 Stars</vt:lpstr>
      <vt:lpstr>Printing a Line of  5 Stars</vt:lpstr>
      <vt:lpstr>4x5 Rectangle of  Stars</vt:lpstr>
      <vt:lpstr>4x5 Rectangle of  Stars – nested loop</vt:lpstr>
      <vt:lpstr>Triangle of Stars</vt:lpstr>
      <vt:lpstr>“While” loop</vt:lpstr>
      <vt:lpstr>A program with an exit command</vt:lpstr>
      <vt:lpstr>Is num a prime number?</vt:lpstr>
      <vt:lpstr>Is num a prime number?</vt:lpstr>
      <vt:lpstr>Checking different divisors</vt:lpstr>
      <vt:lpstr>Checking  different divisors</vt:lpstr>
      <vt:lpstr>Print the answer as well</vt:lpstr>
      <vt:lpstr>Print the answer as well</vt:lpstr>
      <vt:lpstr>Which do you prefer?</vt:lpstr>
      <vt:lpstr>“Do-While” loop</vt:lpstr>
      <vt:lpstr>Checking input</vt:lpstr>
      <vt:lpstr>Checking Password</vt:lpstr>
      <vt:lpstr>How to add at most 3 Trials?</vt:lpstr>
      <vt:lpstr>At most 3 Trials</vt:lpstr>
    </vt:vector>
  </TitlesOfParts>
  <Company>Florida Institute of Technology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Flow Control</dc:title>
  <dc:creator>Philip  Chan</dc:creator>
  <cp:lastModifiedBy>Philip  Chan</cp:lastModifiedBy>
  <cp:revision>518</cp:revision>
  <dcterms:created xsi:type="dcterms:W3CDTF">2013-01-26T18:21:07Z</dcterms:created>
  <dcterms:modified xsi:type="dcterms:W3CDTF">2018-08-07T14:33:50Z</dcterms:modified>
</cp:coreProperties>
</file>