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6"/>
  </p:notesMasterIdLst>
  <p:handoutMasterIdLst>
    <p:handoutMasterId r:id="rId107"/>
  </p:handoutMasterIdLst>
  <p:sldIdLst>
    <p:sldId id="256" r:id="rId2"/>
    <p:sldId id="257" r:id="rId3"/>
    <p:sldId id="258" r:id="rId4"/>
    <p:sldId id="259" r:id="rId5"/>
    <p:sldId id="325" r:id="rId6"/>
    <p:sldId id="326" r:id="rId7"/>
    <p:sldId id="327" r:id="rId8"/>
    <p:sldId id="261" r:id="rId9"/>
    <p:sldId id="328" r:id="rId10"/>
    <p:sldId id="329" r:id="rId11"/>
    <p:sldId id="330" r:id="rId12"/>
    <p:sldId id="262" r:id="rId13"/>
    <p:sldId id="263" r:id="rId14"/>
    <p:sldId id="260" r:id="rId15"/>
    <p:sldId id="264" r:id="rId16"/>
    <p:sldId id="265" r:id="rId17"/>
    <p:sldId id="267" r:id="rId18"/>
    <p:sldId id="266" r:id="rId19"/>
    <p:sldId id="268" r:id="rId20"/>
    <p:sldId id="270" r:id="rId21"/>
    <p:sldId id="269" r:id="rId22"/>
    <p:sldId id="271" r:id="rId23"/>
    <p:sldId id="274" r:id="rId24"/>
    <p:sldId id="278" r:id="rId25"/>
    <p:sldId id="277" r:id="rId26"/>
    <p:sldId id="279" r:id="rId27"/>
    <p:sldId id="273" r:id="rId28"/>
    <p:sldId id="348" r:id="rId29"/>
    <p:sldId id="280" r:id="rId30"/>
    <p:sldId id="281" r:id="rId31"/>
    <p:sldId id="282" r:id="rId32"/>
    <p:sldId id="283" r:id="rId33"/>
    <p:sldId id="331" r:id="rId34"/>
    <p:sldId id="284" r:id="rId35"/>
    <p:sldId id="346" r:id="rId36"/>
    <p:sldId id="303" r:id="rId37"/>
    <p:sldId id="322" r:id="rId38"/>
    <p:sldId id="323" r:id="rId39"/>
    <p:sldId id="298" r:id="rId40"/>
    <p:sldId id="299" r:id="rId41"/>
    <p:sldId id="300" r:id="rId42"/>
    <p:sldId id="301" r:id="rId43"/>
    <p:sldId id="291" r:id="rId44"/>
    <p:sldId id="287" r:id="rId45"/>
    <p:sldId id="285" r:id="rId46"/>
    <p:sldId id="292" r:id="rId47"/>
    <p:sldId id="288" r:id="rId48"/>
    <p:sldId id="289" r:id="rId49"/>
    <p:sldId id="290" r:id="rId50"/>
    <p:sldId id="293" r:id="rId51"/>
    <p:sldId id="294" r:id="rId52"/>
    <p:sldId id="296" r:id="rId53"/>
    <p:sldId id="286" r:id="rId54"/>
    <p:sldId id="295" r:id="rId55"/>
    <p:sldId id="297" r:id="rId56"/>
    <p:sldId id="333" r:id="rId57"/>
    <p:sldId id="332" r:id="rId58"/>
    <p:sldId id="345" r:id="rId59"/>
    <p:sldId id="304" r:id="rId60"/>
    <p:sldId id="305" r:id="rId61"/>
    <p:sldId id="307" r:id="rId62"/>
    <p:sldId id="306" r:id="rId63"/>
    <p:sldId id="308" r:id="rId64"/>
    <p:sldId id="334" r:id="rId65"/>
    <p:sldId id="335" r:id="rId66"/>
    <p:sldId id="336" r:id="rId67"/>
    <p:sldId id="337" r:id="rId68"/>
    <p:sldId id="338" r:id="rId69"/>
    <p:sldId id="342" r:id="rId70"/>
    <p:sldId id="339" r:id="rId71"/>
    <p:sldId id="340" r:id="rId72"/>
    <p:sldId id="341" r:id="rId73"/>
    <p:sldId id="309" r:id="rId74"/>
    <p:sldId id="310" r:id="rId75"/>
    <p:sldId id="311" r:id="rId76"/>
    <p:sldId id="343" r:id="rId77"/>
    <p:sldId id="312" r:id="rId78"/>
    <p:sldId id="318" r:id="rId79"/>
    <p:sldId id="313" r:id="rId80"/>
    <p:sldId id="314" r:id="rId81"/>
    <p:sldId id="316" r:id="rId82"/>
    <p:sldId id="319" r:id="rId83"/>
    <p:sldId id="321" r:id="rId84"/>
    <p:sldId id="317" r:id="rId85"/>
    <p:sldId id="320" r:id="rId86"/>
    <p:sldId id="344" r:id="rId87"/>
    <p:sldId id="351" r:id="rId88"/>
    <p:sldId id="352" r:id="rId89"/>
    <p:sldId id="353" r:id="rId90"/>
    <p:sldId id="368" r:id="rId91"/>
    <p:sldId id="365" r:id="rId92"/>
    <p:sldId id="366" r:id="rId93"/>
    <p:sldId id="357" r:id="rId94"/>
    <p:sldId id="358" r:id="rId95"/>
    <p:sldId id="359" r:id="rId96"/>
    <p:sldId id="360" r:id="rId97"/>
    <p:sldId id="361" r:id="rId98"/>
    <p:sldId id="362" r:id="rId99"/>
    <p:sldId id="363" r:id="rId100"/>
    <p:sldId id="355" r:id="rId101"/>
    <p:sldId id="356" r:id="rId102"/>
    <p:sldId id="367" r:id="rId103"/>
    <p:sldId id="349" r:id="rId104"/>
    <p:sldId id="324" r:id="rId10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00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>
        <p:scale>
          <a:sx n="100" d="100"/>
          <a:sy n="100" d="100"/>
        </p:scale>
        <p:origin x="-110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0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handoutMaster" Target="handoutMasters/handoutMaster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0D5E6383-95B8-4A6B-B64B-7CBB62A07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85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6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746B381-EE28-433F-B5C8-04262B04E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919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31AC9-2EC0-4756-82BF-FE46D435AB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300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0222D-2856-4200-BAF5-6810F3BEA1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085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24B7E-0067-4E72-BFD6-D85C8FDD2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714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D5DE9-3C45-454C-9C5E-9EC17B9183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62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600200"/>
            <a:ext cx="7772400" cy="45307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96E06-92A2-48EC-92FF-6EC858045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97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47A92-1892-46CA-8E64-09F3B5814A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876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92B2F-3DB1-4315-B241-4AAC14D9D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21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48BB2-B890-4AAF-991F-C0CAC00A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323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EE075-F6DF-4703-BA7F-8C9F943A1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63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32EFB-0AD7-4A11-97C7-1134C6B520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98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0DADA-06B4-4C51-ABA6-15694F77C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94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74151E-8EA2-411F-A12E-EB4760091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664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756B96-50DC-4740-9774-338D24CAF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36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2B182775-6455-4428-BB43-B87E3EEB4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bs.com/shows/csi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Forensics and CS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Philip Chan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We do not want to wrongly accuse someone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How can we find out how likely another person has the same DNA profile?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How many people are in the world?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How low the probability needs to be so that a DNA profile is unique in the world?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6928444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determine the mid point?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</a:t>
            </a:r>
            <a:r>
              <a:rPr lang="en-US" dirty="0" smtClean="0"/>
              <a:t> </a:t>
            </a:r>
            <a:r>
              <a:rPr lang="en-US" dirty="0" smtClean="0"/>
              <a:t>start and end?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78269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determine the mid point?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</a:t>
            </a:r>
            <a:r>
              <a:rPr lang="en-US" dirty="0" smtClean="0"/>
              <a:t> </a:t>
            </a:r>
            <a:r>
              <a:rPr lang="en-US" dirty="0" smtClean="0"/>
              <a:t>start and end</a:t>
            </a:r>
          </a:p>
          <a:p>
            <a:pPr lvl="1"/>
            <a:r>
              <a:rPr lang="en-US" dirty="0" smtClean="0"/>
              <a:t>(start + end) / 2</a:t>
            </a:r>
          </a:p>
          <a:p>
            <a:pPr lvl="2"/>
            <a:r>
              <a:rPr lang="en-US" dirty="0" smtClean="0"/>
              <a:t>Integer division will eliminate the fractional part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086361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Algorithm Summary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Initialize start, end, and mid point (I)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While region has items and </a:t>
            </a:r>
            <a:r>
              <a:rPr lang="en-US" altLang="en-US" smtClean="0"/>
              <a:t>item </a:t>
            </a:r>
            <a:r>
              <a:rPr lang="en-US" altLang="en-US" smtClean="0"/>
              <a:t>is not</a:t>
            </a:r>
            <a:r>
              <a:rPr lang="en-US" altLang="en-US" smtClean="0"/>
              <a:t> </a:t>
            </a:r>
            <a:r>
              <a:rPr lang="en-US" altLang="en-US" dirty="0" smtClean="0"/>
              <a:t>at the mid point ( C )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altLang="en-US" dirty="0" smtClean="0"/>
              <a:t>Eliminate half of the items by adjusting start or end  (U)</a:t>
            </a:r>
          </a:p>
          <a:p>
            <a:pPr marL="971550" lvl="1" indent="-514350">
              <a:buFont typeface="+mj-lt"/>
              <a:buAutoNum type="alphaLcParenR"/>
            </a:pPr>
            <a:r>
              <a:rPr lang="en-US" altLang="en-US" dirty="0" smtClean="0"/>
              <a:t>Update the mid point (U)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If region has items</a:t>
            </a:r>
          </a:p>
          <a:p>
            <a:pPr lvl="1"/>
            <a:r>
              <a:rPr lang="en-US" altLang="en-US" dirty="0" smtClean="0"/>
              <a:t>Position is mid point</a:t>
            </a:r>
          </a:p>
          <a:p>
            <a:pPr marL="0" indent="0"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 else</a:t>
            </a:r>
          </a:p>
          <a:p>
            <a:pPr lvl="1"/>
            <a:r>
              <a:rPr lang="en-US" altLang="en-US" dirty="0" smtClean="0"/>
              <a:t>Position is -1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850468728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Overall Summary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861768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Overall Summary</a:t>
            </a:r>
            <a:endParaRPr lang="en-US" altLang="en-US" dirty="0" smtClean="0"/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DNA samples from crime scene</a:t>
            </a:r>
          </a:p>
          <a:p>
            <a:pPr lvl="1"/>
            <a:r>
              <a:rPr lang="en-US" altLang="en-US" smtClean="0"/>
              <a:t>Identify people using known DNA profiles</a:t>
            </a:r>
          </a:p>
          <a:p>
            <a:r>
              <a:rPr lang="en-US" altLang="en-US" smtClean="0"/>
              <a:t>If there is a match</a:t>
            </a:r>
          </a:p>
          <a:p>
            <a:pPr lvl="1"/>
            <a:r>
              <a:rPr lang="en-US" altLang="en-US" smtClean="0"/>
              <a:t>estimate probability of DNA profile</a:t>
            </a:r>
          </a:p>
          <a:p>
            <a:r>
              <a:rPr lang="en-US" altLang="en-US" smtClean="0"/>
              <a:t>Matching a sample to known DNA profiles</a:t>
            </a:r>
          </a:p>
          <a:p>
            <a:pPr lvl="1"/>
            <a:r>
              <a:rPr lang="en-US" altLang="en-US" smtClean="0"/>
              <a:t>Linear/sequential search [N checks]</a:t>
            </a:r>
          </a:p>
          <a:p>
            <a:pPr lvl="1"/>
            <a:r>
              <a:rPr lang="en-US" altLang="en-US" smtClean="0"/>
              <a:t>Binary search [log</a:t>
            </a:r>
            <a:r>
              <a:rPr lang="en-US" altLang="en-US" baseline="-25000" smtClean="0"/>
              <a:t>2</a:t>
            </a:r>
            <a:r>
              <a:rPr lang="en-US" altLang="en-US" smtClean="0"/>
              <a:t>N + 1 checks]</a:t>
            </a:r>
          </a:p>
          <a:p>
            <a:pPr lvl="2"/>
            <a:r>
              <a:rPr lang="en-US" altLang="en-US" smtClean="0"/>
              <a:t>Faster but needs sorted data/profiles</a:t>
            </a:r>
          </a:p>
          <a:p>
            <a:pPr lvl="3"/>
            <a:r>
              <a:rPr lang="en-US" altLang="en-US" smtClean="0"/>
              <a:t>Selection Sort [(N</a:t>
            </a:r>
            <a:r>
              <a:rPr lang="en-US" altLang="en-US" baseline="30000" smtClean="0"/>
              <a:t>2</a:t>
            </a:r>
            <a:r>
              <a:rPr lang="en-US" altLang="en-US" smtClean="0"/>
              <a:t> – N)/2 comparisons]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We do not want to wrongly accuse someone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How can we find out how likely another person has the same DNA profile?</a:t>
            </a:r>
          </a:p>
          <a:p>
            <a:endParaRPr lang="en-US" altLang="en-US" smtClean="0"/>
          </a:p>
          <a:p>
            <a:r>
              <a:rPr lang="en-US" altLang="en-US" smtClean="0"/>
              <a:t>How many people are in the world?</a:t>
            </a:r>
          </a:p>
          <a:p>
            <a:endParaRPr lang="en-US" altLang="en-US" smtClean="0"/>
          </a:p>
          <a:p>
            <a:r>
              <a:rPr lang="en-US" altLang="en-US" smtClean="0"/>
              <a:t>How low the probability needs to be so that a DNA profile is unique in the world?</a:t>
            </a:r>
          </a:p>
          <a:p>
            <a:endParaRPr lang="en-US" altLang="en-US" smtClean="0"/>
          </a:p>
          <a:p>
            <a:r>
              <a:rPr lang="en-US" altLang="en-US" smtClean="0"/>
              <a:t>Low probability doesn’t mean impossible</a:t>
            </a:r>
          </a:p>
          <a:p>
            <a:pPr lvl="1"/>
            <a:r>
              <a:rPr lang="en-US" altLang="en-US" smtClean="0"/>
              <a:t>Just very unlikely</a:t>
            </a:r>
          </a:p>
        </p:txBody>
      </p:sp>
    </p:spTree>
    <p:extLst>
      <p:ext uri="{BB962C8B-B14F-4D97-AF65-F5344CB8AC3E}">
        <p14:creationId xmlns:p14="http://schemas.microsoft.com/office/powerpoint/2010/main" val="1106928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Review of basic probability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530725"/>
          </a:xfrm>
        </p:spPr>
        <p:txBody>
          <a:bodyPr/>
          <a:lstStyle/>
          <a:p>
            <a:r>
              <a:rPr lang="en-US" altLang="en-US" smtClean="0"/>
              <a:t>Joint probability of two independent events</a:t>
            </a:r>
          </a:p>
          <a:p>
            <a:pPr lvl="1"/>
            <a:r>
              <a:rPr lang="en-US" altLang="en-US" smtClean="0"/>
              <a:t>P(A,B) = 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Review of basic probability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772400" cy="4530725"/>
          </a:xfrm>
        </p:spPr>
        <p:txBody>
          <a:bodyPr/>
          <a:lstStyle/>
          <a:p>
            <a:r>
              <a:rPr lang="en-US" altLang="en-US" smtClean="0"/>
              <a:t>Joint probability of two independent events</a:t>
            </a:r>
          </a:p>
          <a:p>
            <a:pPr lvl="1"/>
            <a:r>
              <a:rPr lang="en-US" altLang="en-US" smtClean="0"/>
              <a:t>P(A,B) = P(A) *  P(B)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Independent events mean knowing one event does not provide information about the other events</a:t>
            </a:r>
          </a:p>
          <a:p>
            <a:endParaRPr lang="en-US" altLang="en-US" smtClean="0"/>
          </a:p>
          <a:p>
            <a:r>
              <a:rPr lang="en-US" altLang="en-US" smtClean="0"/>
              <a:t>P(Die1=1, Die2=1)  </a:t>
            </a:r>
          </a:p>
          <a:p>
            <a:pPr lvl="1"/>
            <a:r>
              <a:rPr lang="en-US" altLang="en-US" smtClean="0"/>
              <a:t>= P(Die1=1) * P(Die2=1) </a:t>
            </a:r>
          </a:p>
          <a:p>
            <a:pPr lvl="1"/>
            <a:r>
              <a:rPr lang="en-US" altLang="en-US" smtClean="0"/>
              <a:t>= 1/6 * 1/6 = 1/36.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Enumerating the events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286000" y="1600200"/>
          <a:ext cx="4800600" cy="3352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478971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1,1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1,2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</a:tr>
              <a:tr h="47897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309" name="TextBox 4"/>
          <p:cNvSpPr txBox="1">
            <a:spLocks noChangeArrowheads="1"/>
          </p:cNvSpPr>
          <p:nvPr/>
        </p:nvSpPr>
        <p:spPr bwMode="auto">
          <a:xfrm>
            <a:off x="1295400" y="5334000"/>
            <a:ext cx="4284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36 events, each is equally likely, so 1/36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Joint probability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P(Die1=even, Die2=6) = 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Joint probability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P(Die1=even, Die2=6) </a:t>
            </a:r>
          </a:p>
          <a:p>
            <a:pPr lvl="1"/>
            <a:r>
              <a:rPr lang="en-US" altLang="en-US" smtClean="0"/>
              <a:t>= 1/2 * 1/6 = 1/12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P(Die1=1, Die2=5, Die3=4) = ?</a:t>
            </a:r>
          </a:p>
          <a:p>
            <a:pPr lvl="1"/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Joint probability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P(Die1=even, Die2=6) </a:t>
            </a:r>
          </a:p>
          <a:p>
            <a:pPr lvl="1"/>
            <a:r>
              <a:rPr lang="en-US" altLang="en-US" smtClean="0"/>
              <a:t>= 1/2 * 1/6 = 1/12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P(Die1=1, Die2=5, Die3=4) </a:t>
            </a:r>
          </a:p>
          <a:p>
            <a:pPr lvl="1"/>
            <a:r>
              <a:rPr lang="en-US" altLang="en-US" smtClean="0"/>
              <a:t>= (1/6)</a:t>
            </a:r>
            <a:r>
              <a:rPr lang="en-US" altLang="en-US" baseline="30000" smtClean="0"/>
              <a:t>3</a:t>
            </a:r>
            <a:r>
              <a:rPr lang="en-US" altLang="en-US" smtClean="0"/>
              <a:t>  = 1/216</a:t>
            </a:r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pPr lvl="1"/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DNA profile probability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How to estimate?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DNA profile probability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How to estimate?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Assuming loci are independent</a:t>
            </a:r>
          </a:p>
          <a:p>
            <a:pPr lvl="1">
              <a:defRPr/>
            </a:pPr>
            <a:r>
              <a:rPr lang="en-US" dirty="0" smtClean="0"/>
              <a:t>P(Locus1=value1, Locus2=value2, ...)</a:t>
            </a:r>
          </a:p>
          <a:p>
            <a:pPr lvl="1">
              <a:defRPr/>
            </a:pPr>
            <a:r>
              <a:rPr lang="en-US" dirty="0" smtClean="0"/>
              <a:t>= P(Locus1=value1) * P(Locus2=value2) * ...</a:t>
            </a:r>
          </a:p>
          <a:p>
            <a:pPr lvl="1"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CSI: Crime Scene Investigation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hlinkClick r:id="rId2"/>
              </a:rPr>
              <a:t>www.cbs.com/shows/</a:t>
            </a:r>
            <a:r>
              <a:rPr lang="en-US" altLang="en-US" b="1" smtClean="0">
                <a:hlinkClick r:id="rId2"/>
              </a:rPr>
              <a:t>csi</a:t>
            </a:r>
            <a:r>
              <a:rPr lang="en-US" altLang="en-US" smtClean="0">
                <a:hlinkClick r:id="rId2"/>
              </a:rPr>
              <a:t>/</a:t>
            </a:r>
            <a:endParaRPr lang="en-US" altLang="en-US" smtClean="0"/>
          </a:p>
          <a:p>
            <a:endParaRPr lang="en-US" altLang="en-US" i="1" smtClean="0"/>
          </a:p>
          <a:p>
            <a:r>
              <a:rPr lang="en-US" altLang="en-US" smtClean="0"/>
              <a:t>high tech forensics tools</a:t>
            </a:r>
          </a:p>
          <a:p>
            <a:endParaRPr lang="en-US" altLang="en-US" smtClean="0"/>
          </a:p>
          <a:p>
            <a:r>
              <a:rPr lang="en-US" altLang="en-US" smtClean="0"/>
              <a:t>DNA profiling</a:t>
            </a:r>
          </a:p>
          <a:p>
            <a:pPr lvl="1"/>
            <a:r>
              <a:rPr lang="en-US" altLang="en-US" smtClean="0"/>
              <a:t>Use as evidence in court cases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DNA profile probability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How to estimate?</a:t>
            </a:r>
          </a:p>
          <a:p>
            <a:endParaRPr lang="en-US" altLang="en-US" smtClean="0"/>
          </a:p>
          <a:p>
            <a:r>
              <a:rPr lang="en-US" altLang="en-US" smtClean="0"/>
              <a:t>Assuming loci are independent</a:t>
            </a:r>
          </a:p>
          <a:p>
            <a:pPr lvl="1"/>
            <a:r>
              <a:rPr lang="en-US" altLang="en-US" smtClean="0"/>
              <a:t>P(Locus1=value1, Locus2=value2, ...)</a:t>
            </a:r>
          </a:p>
          <a:p>
            <a:pPr lvl="1"/>
            <a:r>
              <a:rPr lang="en-US" altLang="en-US" smtClean="0"/>
              <a:t>= P(Locus1=value1) * P(Locus2=value2) * ...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How to estimate P(Locus1=value1)?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DNA profile probability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How to estimate?</a:t>
            </a:r>
          </a:p>
          <a:p>
            <a:endParaRPr lang="en-US" altLang="en-US" smtClean="0"/>
          </a:p>
          <a:p>
            <a:r>
              <a:rPr lang="en-US" altLang="en-US" smtClean="0"/>
              <a:t>Assuming loci are independent</a:t>
            </a:r>
          </a:p>
          <a:p>
            <a:pPr lvl="1"/>
            <a:r>
              <a:rPr lang="en-US" altLang="en-US" smtClean="0"/>
              <a:t>P(Locus1=value1, Locus2=value2, ...)</a:t>
            </a:r>
          </a:p>
          <a:p>
            <a:pPr lvl="1"/>
            <a:r>
              <a:rPr lang="en-US" altLang="en-US" smtClean="0"/>
              <a:t>= P(Locus1=value1) * P(Locus2=value2) * ...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How to estimate P(Locus1=value1)?</a:t>
            </a:r>
          </a:p>
          <a:p>
            <a:pPr lvl="1"/>
            <a:r>
              <a:rPr lang="en-US" altLang="en-US" smtClean="0"/>
              <a:t>a random sample of size N from the population and </a:t>
            </a:r>
          </a:p>
          <a:p>
            <a:pPr lvl="1"/>
            <a:r>
              <a:rPr lang="en-US" altLang="en-US" smtClean="0"/>
              <a:t>find out how many people out of N have value1 at Locus1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Database of DNA profiles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222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295400"/>
                <a:gridCol w="1295400"/>
                <a:gridCol w="1295400"/>
                <a:gridCol w="1295400"/>
              </a:tblGrid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Id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Locus1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Locus2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Locus3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Locus13</a:t>
                      </a:r>
                      <a:endParaRPr lang="en-US" sz="1800" dirty="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A5212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A6921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</a:tr>
              <a:tr h="370946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33" marB="45733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Problem Formulation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Given </a:t>
            </a:r>
          </a:p>
          <a:p>
            <a:pPr lvl="1"/>
            <a:r>
              <a:rPr lang="en-US" altLang="en-US" smtClean="0"/>
              <a:t>A sample profile (e.g. collected from the crime scene)</a:t>
            </a:r>
          </a:p>
          <a:p>
            <a:pPr lvl="1"/>
            <a:r>
              <a:rPr lang="en-US" altLang="en-US" smtClean="0"/>
              <a:t>A database of known profiles</a:t>
            </a:r>
          </a:p>
          <a:p>
            <a:r>
              <a:rPr lang="en-US" altLang="en-US" smtClean="0"/>
              <a:t>Find</a:t>
            </a:r>
          </a:p>
          <a:p>
            <a:pPr lvl="1"/>
            <a:r>
              <a:rPr lang="en-US" altLang="en-US" smtClean="0"/>
              <a:t>The probability of the sample profile if it matches a known profile in the database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Breaking Down the Problem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folHlink"/>
              </a:buClr>
              <a:buSzPct val="90000"/>
            </a:pPr>
            <a:r>
              <a:rPr lang="en-US" altLang="en-US" smtClean="0"/>
              <a:t>Find</a:t>
            </a:r>
          </a:p>
          <a:p>
            <a:pPr marL="742950" lvl="2" indent="-342900">
              <a:buSzPct val="90000"/>
            </a:pPr>
            <a:r>
              <a:rPr lang="en-US" altLang="en-US" smtClean="0"/>
              <a:t>The probability of the sample profile if it matches a known profile in the database</a:t>
            </a:r>
          </a:p>
          <a:p>
            <a:r>
              <a:rPr lang="en-US" altLang="en-US" smtClean="0"/>
              <a:t>What are the subproblems?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Breaking Down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folHlink"/>
              </a:buClr>
              <a:buSzPct val="90000"/>
              <a:defRPr/>
            </a:pPr>
            <a:r>
              <a:rPr lang="en-US" dirty="0" smtClean="0"/>
              <a:t>Find</a:t>
            </a:r>
          </a:p>
          <a:p>
            <a:pPr marL="742950" lvl="2" indent="-342900">
              <a:buSzPct val="90000"/>
              <a:defRPr/>
            </a:pPr>
            <a:r>
              <a:rPr lang="en-US" dirty="0" smtClean="0"/>
              <a:t>The probability of the sample profile if it matches a known profile in the database</a:t>
            </a:r>
          </a:p>
          <a:p>
            <a:pPr>
              <a:defRPr/>
            </a:pPr>
            <a:r>
              <a:rPr lang="en-US" dirty="0" smtClean="0"/>
              <a:t>What are the </a:t>
            </a:r>
            <a:r>
              <a:rPr lang="en-US" dirty="0" err="1" smtClean="0"/>
              <a:t>subproblems</a:t>
            </a:r>
            <a:r>
              <a:rPr lang="en-US" dirty="0" smtClean="0"/>
              <a:t>?</a:t>
            </a:r>
          </a:p>
          <a:p>
            <a:pPr lvl="1">
              <a:defRPr/>
            </a:pPr>
            <a:r>
              <a:rPr lang="en-US" dirty="0" err="1" smtClean="0"/>
              <a:t>Subproblem</a:t>
            </a:r>
            <a:r>
              <a:rPr lang="en-US" dirty="0" smtClean="0"/>
              <a:t> 1</a:t>
            </a:r>
          </a:p>
          <a:p>
            <a:pPr lvl="2">
              <a:defRPr/>
            </a:pPr>
            <a:r>
              <a:rPr lang="en-US" dirty="0" smtClean="0"/>
              <a:t>Find whether the sample profile matches</a:t>
            </a:r>
          </a:p>
          <a:p>
            <a:pPr lvl="3">
              <a:defRPr/>
            </a:pPr>
            <a:r>
              <a:rPr lang="en-US" dirty="0" smtClean="0"/>
              <a:t>1a: ?</a:t>
            </a:r>
          </a:p>
          <a:p>
            <a:pPr lvl="3">
              <a:defRPr/>
            </a:pPr>
            <a:r>
              <a:rPr lang="en-US" dirty="0" smtClean="0"/>
              <a:t>1b: ?</a:t>
            </a:r>
          </a:p>
          <a:p>
            <a:pPr lvl="1">
              <a:defRPr/>
            </a:pPr>
            <a:r>
              <a:rPr lang="en-US" dirty="0" err="1" smtClean="0"/>
              <a:t>Subproblem</a:t>
            </a:r>
            <a:r>
              <a:rPr lang="en-US" dirty="0" smtClean="0"/>
              <a:t> 2</a:t>
            </a:r>
          </a:p>
          <a:p>
            <a:pPr lvl="2">
              <a:defRPr/>
            </a:pPr>
            <a:r>
              <a:rPr lang="en-US" dirty="0" smtClean="0"/>
              <a:t>Calculate the probability of the profile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Breaking Down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folHlink"/>
              </a:buClr>
              <a:buSzPct val="90000"/>
              <a:defRPr/>
            </a:pPr>
            <a:r>
              <a:rPr lang="en-US" dirty="0" smtClean="0"/>
              <a:t>Find</a:t>
            </a:r>
          </a:p>
          <a:p>
            <a:pPr marL="742950" lvl="2" indent="-342900">
              <a:buSzPct val="90000"/>
              <a:defRPr/>
            </a:pPr>
            <a:r>
              <a:rPr lang="en-US" dirty="0" smtClean="0"/>
              <a:t>The probability of the sample profile if it matches a known profile in the database</a:t>
            </a:r>
          </a:p>
          <a:p>
            <a:pPr>
              <a:defRPr/>
            </a:pPr>
            <a:r>
              <a:rPr lang="en-US" dirty="0" smtClean="0"/>
              <a:t>What are the </a:t>
            </a:r>
            <a:r>
              <a:rPr lang="en-US" dirty="0" err="1" smtClean="0"/>
              <a:t>subproblems</a:t>
            </a:r>
            <a:r>
              <a:rPr lang="en-US" dirty="0" smtClean="0"/>
              <a:t>?</a:t>
            </a:r>
          </a:p>
          <a:p>
            <a:pPr lvl="1">
              <a:defRPr/>
            </a:pPr>
            <a:r>
              <a:rPr lang="en-US" dirty="0" err="1" smtClean="0"/>
              <a:t>Subproblem</a:t>
            </a:r>
            <a:r>
              <a:rPr lang="en-US" dirty="0" smtClean="0"/>
              <a:t> 1</a:t>
            </a:r>
          </a:p>
          <a:p>
            <a:pPr lvl="2">
              <a:defRPr/>
            </a:pPr>
            <a:r>
              <a:rPr lang="en-US" dirty="0" smtClean="0"/>
              <a:t>Find whether the sample profile matches</a:t>
            </a:r>
          </a:p>
          <a:p>
            <a:pPr lvl="3">
              <a:defRPr/>
            </a:pPr>
            <a:r>
              <a:rPr lang="en-US" dirty="0" smtClean="0"/>
              <a:t>1a: check entries in the database</a:t>
            </a:r>
          </a:p>
          <a:p>
            <a:pPr lvl="4">
              <a:defRPr/>
            </a:pPr>
            <a:r>
              <a:rPr lang="en-US" dirty="0" smtClean="0"/>
              <a:t>1b: check loci in each entry</a:t>
            </a:r>
          </a:p>
          <a:p>
            <a:pPr lvl="1">
              <a:defRPr/>
            </a:pPr>
            <a:r>
              <a:rPr lang="en-US" dirty="0" err="1" smtClean="0"/>
              <a:t>Subproblem</a:t>
            </a:r>
            <a:r>
              <a:rPr lang="en-US" dirty="0" smtClean="0"/>
              <a:t> 2</a:t>
            </a:r>
          </a:p>
          <a:p>
            <a:pPr lvl="2">
              <a:defRPr/>
            </a:pPr>
            <a:r>
              <a:rPr lang="en-US" dirty="0" smtClean="0"/>
              <a:t>Calculate the probability of the profile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Simpler Problem for 1a (very common)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Given </a:t>
            </a:r>
          </a:p>
          <a:p>
            <a:pPr lvl="1">
              <a:defRPr/>
            </a:pPr>
            <a:r>
              <a:rPr lang="en-US" dirty="0" smtClean="0"/>
              <a:t>an array of integers (e.g. student IDs)</a:t>
            </a:r>
          </a:p>
          <a:p>
            <a:pPr lvl="1">
              <a:defRPr/>
            </a:pPr>
            <a:r>
              <a:rPr lang="en-US" dirty="0"/>
              <a:t>a</a:t>
            </a:r>
            <a:r>
              <a:rPr lang="en-US" dirty="0" smtClean="0"/>
              <a:t>n integer (e.g. an ID)</a:t>
            </a:r>
          </a:p>
          <a:p>
            <a:pPr>
              <a:defRPr/>
            </a:pPr>
            <a:r>
              <a:rPr lang="en-US" dirty="0" smtClean="0"/>
              <a:t>Find</a:t>
            </a:r>
          </a:p>
          <a:p>
            <a:pPr lvl="1">
              <a:defRPr/>
            </a:pPr>
            <a:r>
              <a:rPr lang="en-US" dirty="0" smtClean="0"/>
              <a:t>whether the integer is in the array</a:t>
            </a:r>
          </a:p>
          <a:p>
            <a:pPr lvl="2">
              <a:defRPr/>
            </a:pPr>
            <a:r>
              <a:rPr lang="en-US" dirty="0" smtClean="0"/>
              <a:t>(e.g. whether you can enter your dorm)</a:t>
            </a:r>
          </a:p>
          <a:p>
            <a:pPr lvl="1"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[]   directory; // student id’s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id;        // to be found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Linear Search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5030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Linear/Sequential Search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Check one by one</a:t>
            </a:r>
          </a:p>
          <a:p>
            <a:r>
              <a:rPr lang="en-US" altLang="en-US" smtClean="0"/>
              <a:t>Stop if you find it</a:t>
            </a:r>
          </a:p>
          <a:p>
            <a:r>
              <a:rPr lang="en-US" altLang="en-US" smtClean="0"/>
              <a:t>Stop if you run out of items to check</a:t>
            </a:r>
          </a:p>
          <a:p>
            <a:pPr lvl="1"/>
            <a:r>
              <a:rPr lang="en-US" altLang="en-US" smtClean="0"/>
              <a:t>Not found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DNA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Deoxyribonucleic Acid</a:t>
            </a:r>
          </a:p>
          <a:p>
            <a:endParaRPr lang="en-US" altLang="en-US" smtClean="0"/>
          </a:p>
          <a:p>
            <a:r>
              <a:rPr lang="en-US" altLang="en-US" smtClean="0"/>
              <a:t>Each person is unique in DNA (except for twins)</a:t>
            </a:r>
          </a:p>
          <a:p>
            <a:endParaRPr lang="en-US" altLang="en-US" smtClean="0"/>
          </a:p>
          <a:p>
            <a:r>
              <a:rPr lang="en-US" altLang="en-US" smtClean="0"/>
              <a:t>DNA samples can be collected at crime scenes</a:t>
            </a:r>
          </a:p>
          <a:p>
            <a:endParaRPr lang="en-US" altLang="en-US" smtClean="0"/>
          </a:p>
          <a:p>
            <a:r>
              <a:rPr lang="en-US" altLang="en-US" smtClean="0"/>
              <a:t>About .1% of human DNA varies from person to person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Consider N items in the array</a:t>
            </a:r>
          </a:p>
          <a:p>
            <a:pPr lvl="1"/>
            <a:r>
              <a:rPr lang="en-US" altLang="en-US" smtClean="0"/>
              <a:t>Best-case scenario</a:t>
            </a:r>
          </a:p>
          <a:p>
            <a:pPr lvl="2"/>
            <a:r>
              <a:rPr lang="en-US" altLang="en-US" smtClean="0"/>
              <a:t>When does it occur?   How many checks?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Consider N items in the array</a:t>
            </a:r>
          </a:p>
          <a:p>
            <a:pPr lvl="1"/>
            <a:r>
              <a:rPr lang="en-US" altLang="en-US" smtClean="0"/>
              <a:t>Best-case scenario</a:t>
            </a:r>
          </a:p>
          <a:p>
            <a:pPr lvl="2"/>
            <a:r>
              <a:rPr lang="en-US" altLang="en-US" smtClean="0"/>
              <a:t>When does it occur?   How many checks?</a:t>
            </a:r>
          </a:p>
          <a:p>
            <a:pPr lvl="2"/>
            <a:r>
              <a:rPr lang="en-US" altLang="en-US" smtClean="0"/>
              <a:t>First item;1 check</a:t>
            </a:r>
          </a:p>
          <a:p>
            <a:pPr lvl="1"/>
            <a:r>
              <a:rPr lang="en-US" altLang="en-US" smtClean="0"/>
              <a:t>Worst-case scenario</a:t>
            </a:r>
          </a:p>
          <a:p>
            <a:pPr lvl="2"/>
            <a:r>
              <a:rPr lang="en-US" altLang="en-US" smtClean="0"/>
              <a:t>When does it occur?   How many checks?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Consider N items in the array</a:t>
            </a:r>
          </a:p>
          <a:p>
            <a:pPr lvl="1"/>
            <a:r>
              <a:rPr lang="en-US" altLang="en-US" dirty="0" smtClean="0"/>
              <a:t>Best-case scenario</a:t>
            </a:r>
          </a:p>
          <a:p>
            <a:pPr lvl="2"/>
            <a:r>
              <a:rPr lang="en-US" altLang="en-US" dirty="0" smtClean="0"/>
              <a:t>When does it occur?   How many checks?</a:t>
            </a:r>
          </a:p>
          <a:p>
            <a:pPr lvl="2"/>
            <a:r>
              <a:rPr lang="en-US" altLang="en-US" dirty="0" smtClean="0"/>
              <a:t>First item;1 check</a:t>
            </a:r>
          </a:p>
          <a:p>
            <a:pPr lvl="1"/>
            <a:r>
              <a:rPr lang="en-US" altLang="en-US" dirty="0" smtClean="0"/>
              <a:t>Worst-case scenario</a:t>
            </a:r>
          </a:p>
          <a:p>
            <a:pPr lvl="2"/>
            <a:r>
              <a:rPr lang="en-US" altLang="en-US" dirty="0" smtClean="0"/>
              <a:t>When does it occur?   How many checks?</a:t>
            </a:r>
          </a:p>
          <a:p>
            <a:pPr lvl="2"/>
            <a:r>
              <a:rPr lang="en-US" altLang="en-US" dirty="0" smtClean="0"/>
              <a:t>Last item or not there; N checks</a:t>
            </a:r>
          </a:p>
          <a:p>
            <a:pPr lvl="1"/>
            <a:r>
              <a:rPr lang="en-US" altLang="en-US" dirty="0" smtClean="0"/>
              <a:t>Average-case scenario</a:t>
            </a:r>
          </a:p>
          <a:p>
            <a:pPr lvl="2"/>
            <a:r>
              <a:rPr lang="en-US" altLang="en-US" dirty="0" smtClean="0"/>
              <a:t>Average of all cases</a:t>
            </a:r>
          </a:p>
          <a:p>
            <a:pPr lvl="2"/>
            <a:r>
              <a:rPr lang="en-US" altLang="en-US" dirty="0" smtClean="0"/>
              <a:t>(1 + 2 + … + N) / N = [N(N+1)/2] / N = (N+1)/2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</a:t>
            </a:r>
            <a:r>
              <a:rPr lang="en-US" dirty="0" smtClean="0"/>
              <a:t>atching DNA profiles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profile has 13 loci</a:t>
            </a:r>
          </a:p>
          <a:p>
            <a:r>
              <a:rPr lang="en-US" dirty="0" smtClean="0"/>
              <a:t>Do we always need to check all 13 loci to decide if a match occurs or not?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890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Can we do better?  Faster algorithm?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What if the array is sorted, items are in an order</a:t>
            </a:r>
          </a:p>
          <a:p>
            <a:pPr lvl="1">
              <a:defRPr/>
            </a:pPr>
            <a:r>
              <a:rPr lang="en-US" dirty="0" smtClean="0"/>
              <a:t>E.g. a phone book</a:t>
            </a:r>
          </a:p>
          <a:p>
            <a:pPr marL="457200" lvl="1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Binary Search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13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Binary Search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Check the item at midpoint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If found, done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 smtClean="0"/>
              <a:t>Otherwise, eliminate half and repeat 1 and 2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Breaking down the problem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While more items and not found in the mid point</a:t>
            </a:r>
          </a:p>
          <a:p>
            <a:pPr lvl="1"/>
            <a:r>
              <a:rPr lang="en-US" altLang="en-US" dirty="0" smtClean="0"/>
              <a:t>What are the two </a:t>
            </a:r>
            <a:r>
              <a:rPr lang="en-US" altLang="en-US" dirty="0" err="1" smtClean="0"/>
              <a:t>subproblems</a:t>
            </a:r>
            <a:r>
              <a:rPr lang="en-US" altLang="en-US" dirty="0" smtClean="0"/>
              <a:t>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Breaking down the problem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While more items and not found in the mid point</a:t>
            </a:r>
          </a:p>
          <a:p>
            <a:pPr lvl="1"/>
            <a:r>
              <a:rPr lang="en-US" altLang="en-US" dirty="0" smtClean="0"/>
              <a:t>Eliminate half of the items</a:t>
            </a:r>
          </a:p>
          <a:p>
            <a:pPr lvl="1"/>
            <a:r>
              <a:rPr lang="en-US" altLang="en-US" dirty="0" smtClean="0"/>
              <a:t>Determine the mid point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Best-case scenario</a:t>
            </a:r>
          </a:p>
          <a:p>
            <a:pPr lvl="1"/>
            <a:r>
              <a:rPr lang="en-US" altLang="en-US" smtClean="0"/>
              <a:t>When does it occur?  How many checks?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Forensics Analysis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Focus on loci (locations) of the DNA</a:t>
            </a:r>
          </a:p>
          <a:p>
            <a:r>
              <a:rPr lang="en-US" altLang="en-US" dirty="0" smtClean="0"/>
              <a:t>Values at the those loci (DNA profile) are recorded for comparing DNA samples.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Best-case scenario</a:t>
            </a:r>
          </a:p>
          <a:p>
            <a:pPr lvl="1"/>
            <a:r>
              <a:rPr lang="en-US" altLang="en-US" smtClean="0"/>
              <a:t>When does it occur?  How many checks?</a:t>
            </a:r>
          </a:p>
          <a:p>
            <a:pPr lvl="1"/>
            <a:r>
              <a:rPr lang="en-US" altLang="en-US" smtClean="0"/>
              <a:t>In the middle; 1 check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Best-case scenario</a:t>
            </a:r>
          </a:p>
          <a:p>
            <a:pPr lvl="1"/>
            <a:r>
              <a:rPr lang="en-US" altLang="en-US" smtClean="0"/>
              <a:t>When does it occur?  How many checks?</a:t>
            </a:r>
          </a:p>
          <a:p>
            <a:pPr lvl="1"/>
            <a:r>
              <a:rPr lang="en-US" altLang="en-US" smtClean="0"/>
              <a:t>In the middle; 1 check</a:t>
            </a:r>
          </a:p>
          <a:p>
            <a:r>
              <a:rPr lang="en-US" altLang="en-US" smtClean="0"/>
              <a:t>Worst-case scenario</a:t>
            </a:r>
          </a:p>
          <a:p>
            <a:pPr lvl="1"/>
            <a:r>
              <a:rPr lang="en-US" altLang="en-US" smtClean="0"/>
              <a:t>When does it occur?  How many checks?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Best-case scenario</a:t>
            </a:r>
          </a:p>
          <a:p>
            <a:pPr lvl="1"/>
            <a:r>
              <a:rPr lang="en-US" altLang="en-US" smtClean="0"/>
              <a:t>When does it occur?  How many checks?</a:t>
            </a:r>
          </a:p>
          <a:p>
            <a:pPr lvl="1"/>
            <a:r>
              <a:rPr lang="en-US" altLang="en-US" smtClean="0"/>
              <a:t>In the middle; 1 check</a:t>
            </a:r>
          </a:p>
          <a:p>
            <a:r>
              <a:rPr lang="en-US" altLang="en-US" smtClean="0"/>
              <a:t>Worst-case scenario</a:t>
            </a:r>
          </a:p>
          <a:p>
            <a:pPr lvl="1"/>
            <a:r>
              <a:rPr lang="en-US" altLang="en-US" smtClean="0"/>
              <a:t>When does it occur?  How many checks?</a:t>
            </a:r>
          </a:p>
          <a:p>
            <a:pPr lvl="1"/>
            <a:r>
              <a:rPr lang="en-US" altLang="en-US" smtClean="0"/>
              <a:t>Dividing into two halves, half has only one item</a:t>
            </a:r>
          </a:p>
          <a:p>
            <a:pPr lvl="1"/>
            <a:r>
              <a:rPr lang="en-US" altLang="en-US" smtClean="0"/>
              <a:t>? checks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T(1)  =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T(N) = T(N/2)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</a:t>
            </a:r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T(1)  =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T(N) = </a:t>
            </a:r>
            <a:r>
              <a:rPr lang="en-US" altLang="en-US" smtClean="0">
                <a:solidFill>
                  <a:srgbClr val="FF0000"/>
                </a:solidFill>
              </a:rPr>
              <a:t>T(N/2)</a:t>
            </a:r>
            <a:r>
              <a:rPr lang="en-US" altLang="en-US" smtClean="0"/>
              <a:t>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</a:t>
            </a:r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T(1)  =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T(N) = </a:t>
            </a:r>
            <a:r>
              <a:rPr lang="en-US" altLang="en-US" smtClean="0">
                <a:solidFill>
                  <a:srgbClr val="FF0000"/>
                </a:solidFill>
              </a:rPr>
              <a:t>T(N/2)</a:t>
            </a:r>
            <a:r>
              <a:rPr lang="en-US" altLang="en-US" smtClean="0"/>
              <a:t>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</a:t>
            </a:r>
            <a:r>
              <a:rPr lang="en-US" altLang="en-US" smtClean="0">
                <a:solidFill>
                  <a:srgbClr val="FF0000"/>
                </a:solidFill>
              </a:rPr>
              <a:t>[  T(N/4)  + 1 ]  </a:t>
            </a:r>
            <a:r>
              <a:rPr lang="en-US" altLang="en-US" smtClean="0"/>
              <a:t>+ 1</a:t>
            </a:r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T(1)  =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T(N) = T(N/2)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[  </a:t>
            </a:r>
            <a:r>
              <a:rPr lang="en-US" altLang="en-US" smtClean="0">
                <a:solidFill>
                  <a:srgbClr val="FF0000"/>
                </a:solidFill>
              </a:rPr>
              <a:t>T(N/4)</a:t>
            </a:r>
            <a:r>
              <a:rPr lang="en-US" altLang="en-US" smtClean="0"/>
              <a:t>  + 1 ]  + 1</a:t>
            </a:r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T(1)  =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T(N) = T(N/2)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[  </a:t>
            </a:r>
            <a:r>
              <a:rPr lang="en-US" altLang="en-US" smtClean="0">
                <a:solidFill>
                  <a:srgbClr val="FF0000"/>
                </a:solidFill>
              </a:rPr>
              <a:t>T(N/4)</a:t>
            </a:r>
            <a:r>
              <a:rPr lang="en-US" altLang="en-US" smtClean="0"/>
              <a:t>  + 1 ] 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[  </a:t>
            </a:r>
            <a:r>
              <a:rPr lang="en-US" altLang="en-US" smtClean="0">
                <a:solidFill>
                  <a:srgbClr val="FF0000"/>
                </a:solidFill>
              </a:rPr>
              <a:t>[ T(N/8) + 1]  </a:t>
            </a:r>
            <a:r>
              <a:rPr lang="en-US" altLang="en-US" smtClean="0"/>
              <a:t>+ 1] + 1</a:t>
            </a:r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T(1)  =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T(N) = T(N/2)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[  T(N/4)  + 1 ] 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[  [ T(N/8) + 1]  + 1]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…  any pattern?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T(1)  =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T(N) = T(N/2)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[  T(N/4)  + 1 ] 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[  [ T(N/8) + 1]  + 1]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…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T(N/2</a:t>
            </a:r>
            <a:r>
              <a:rPr lang="en-US" altLang="en-US" baseline="30000" smtClean="0"/>
              <a:t>k</a:t>
            </a:r>
            <a:r>
              <a:rPr lang="en-US" altLang="en-US" smtClean="0"/>
              <a:t>) + k</a:t>
            </a:r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Forensics Analysis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Focus on loci (locations) of the DNA</a:t>
            </a:r>
          </a:p>
          <a:p>
            <a:r>
              <a:rPr lang="en-US" altLang="en-US" dirty="0" smtClean="0"/>
              <a:t>Values at the those loci (DNA profile) are recorded for comparing DNA samples.</a:t>
            </a:r>
          </a:p>
          <a:p>
            <a:r>
              <a:rPr lang="en-US" altLang="en-US" dirty="0" smtClean="0"/>
              <a:t>Two DNA profiles from the same person have matching values at all loci. </a:t>
            </a:r>
          </a:p>
        </p:txBody>
      </p:sp>
    </p:spTree>
    <p:extLst>
      <p:ext uri="{BB962C8B-B14F-4D97-AF65-F5344CB8AC3E}">
        <p14:creationId xmlns:p14="http://schemas.microsoft.com/office/powerpoint/2010/main" val="2509689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T(1)  =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T(N) = T(N/2)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[  T(N/4)  + 1 ] 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[  [ T(N/8) + 1]  + 1] + 1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…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        =  T(N/2</a:t>
            </a:r>
            <a:r>
              <a:rPr lang="en-US" altLang="en-US" baseline="30000" smtClean="0"/>
              <a:t>k</a:t>
            </a:r>
            <a:r>
              <a:rPr lang="en-US" altLang="en-US" smtClean="0"/>
              <a:t>) + k</a:t>
            </a:r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  <a:p>
            <a:pPr marL="0" indent="0">
              <a:buFont typeface="Wingdings" pitchFamily="2" charset="2"/>
              <a:buNone/>
            </a:pPr>
            <a:r>
              <a:rPr lang="en-US" altLang="en-US" smtClean="0"/>
              <a:t>N/2</a:t>
            </a:r>
            <a:r>
              <a:rPr lang="en-US" altLang="en-US" baseline="30000" smtClean="0"/>
              <a:t>k  </a:t>
            </a:r>
            <a:r>
              <a:rPr lang="en-US" altLang="en-US" smtClean="0"/>
              <a:t>gets smaller and eventually becomes 1</a:t>
            </a:r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  <a:p>
            <a:pPr marL="0" indent="0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T(1)  = 1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T(N) = T(N/2) + 1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=  [  T(N/4)  + 1 ]  + 1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=  [  [ T(N/8) + 1]  + 1] + 1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        =  …</a:t>
            </a: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        =  T(N/2</a:t>
            </a:r>
            <a:r>
              <a:rPr lang="en-US" baseline="30000" dirty="0" smtClean="0"/>
              <a:t>k</a:t>
            </a:r>
            <a:r>
              <a:rPr lang="en-US" dirty="0" smtClean="0"/>
              <a:t>) + k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N/2</a:t>
            </a:r>
            <a:r>
              <a:rPr lang="en-US" baseline="30000" dirty="0" smtClean="0"/>
              <a:t>k  </a:t>
            </a:r>
            <a:r>
              <a:rPr lang="en-US" dirty="0" smtClean="0"/>
              <a:t>gets smaller and eventually becomes 1</a:t>
            </a:r>
          </a:p>
          <a:p>
            <a:pPr>
              <a:defRPr/>
            </a:pPr>
            <a:r>
              <a:rPr lang="en-US" dirty="0" smtClean="0"/>
              <a:t>solve for k</a:t>
            </a: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N/2</a:t>
            </a:r>
            <a:r>
              <a:rPr lang="en-US" baseline="30000" dirty="0" smtClean="0"/>
              <a:t>k</a:t>
            </a:r>
            <a:r>
              <a:rPr lang="en-US" dirty="0" smtClean="0"/>
              <a:t> = 1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       N = 2</a:t>
            </a:r>
            <a:r>
              <a:rPr lang="en-US" baseline="30000" dirty="0" smtClean="0"/>
              <a:t>k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aseline="30000" dirty="0"/>
              <a:t> </a:t>
            </a:r>
            <a:r>
              <a:rPr lang="en-US" baseline="30000" dirty="0" smtClean="0"/>
              <a:t>    </a:t>
            </a:r>
            <a:r>
              <a:rPr lang="en-US" dirty="0" smtClean="0"/>
              <a:t>    k = ?</a:t>
            </a: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N/2</a:t>
            </a:r>
            <a:r>
              <a:rPr lang="en-US" baseline="30000" dirty="0" smtClean="0"/>
              <a:t>k</a:t>
            </a:r>
            <a:r>
              <a:rPr lang="en-US" dirty="0" smtClean="0"/>
              <a:t> = 1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       N = 2</a:t>
            </a:r>
            <a:r>
              <a:rPr lang="en-US" baseline="30000" dirty="0" smtClean="0"/>
              <a:t>k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aseline="30000" dirty="0"/>
              <a:t> </a:t>
            </a:r>
            <a:r>
              <a:rPr lang="en-US" baseline="30000" dirty="0" smtClean="0"/>
              <a:t>    </a:t>
            </a:r>
            <a:r>
              <a:rPr lang="en-US" dirty="0" smtClean="0"/>
              <a:t>    k = 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N/2</a:t>
            </a:r>
            <a:r>
              <a:rPr lang="en-US" baseline="30000" dirty="0" smtClean="0"/>
              <a:t>k</a:t>
            </a:r>
            <a:r>
              <a:rPr lang="en-US" dirty="0" smtClean="0"/>
              <a:t> = 1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       N = 2</a:t>
            </a:r>
            <a:r>
              <a:rPr lang="en-US" baseline="30000" dirty="0" smtClean="0"/>
              <a:t>k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aseline="30000" dirty="0"/>
              <a:t> </a:t>
            </a:r>
            <a:r>
              <a:rPr lang="en-US" baseline="30000" dirty="0" smtClean="0"/>
              <a:t>    </a:t>
            </a:r>
            <a:r>
              <a:rPr lang="en-US" dirty="0" smtClean="0"/>
              <a:t>    k = 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T(N) = T(N/2</a:t>
            </a:r>
            <a:r>
              <a:rPr lang="en-US" baseline="30000" dirty="0" smtClean="0"/>
              <a:t>k</a:t>
            </a:r>
            <a:r>
              <a:rPr lang="en-US" dirty="0" smtClean="0"/>
              <a:t>) + k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= T(1) + 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            = ? + 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Checks (Speed of Algorithm)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N/2</a:t>
            </a:r>
            <a:r>
              <a:rPr lang="en-US" baseline="30000" dirty="0" smtClean="0"/>
              <a:t>k</a:t>
            </a:r>
            <a:r>
              <a:rPr lang="en-US" dirty="0" smtClean="0"/>
              <a:t> = 1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       N = 2</a:t>
            </a:r>
            <a:r>
              <a:rPr lang="en-US" baseline="30000" dirty="0" smtClean="0"/>
              <a:t>k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baseline="30000" dirty="0"/>
              <a:t> </a:t>
            </a:r>
            <a:r>
              <a:rPr lang="en-US" baseline="30000" dirty="0" smtClean="0"/>
              <a:t>    </a:t>
            </a:r>
            <a:r>
              <a:rPr lang="en-US" dirty="0" smtClean="0"/>
              <a:t>    k = 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T(N) = T(N/2</a:t>
            </a:r>
            <a:r>
              <a:rPr lang="en-US" baseline="30000" dirty="0" smtClean="0"/>
              <a:t>k</a:t>
            </a:r>
            <a:r>
              <a:rPr lang="en-US" dirty="0" smtClean="0"/>
              <a:t>) + k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= T(1) + 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dirty="0" smtClean="0"/>
              <a:t>            = 1 + log</a:t>
            </a:r>
            <a:r>
              <a:rPr lang="en-US" baseline="-25000" dirty="0" smtClean="0"/>
              <a:t>2</a:t>
            </a:r>
            <a:r>
              <a:rPr lang="en-US" dirty="0" smtClean="0"/>
              <a:t>N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 (Linear search) vs </a:t>
            </a:r>
            <a:br>
              <a:rPr lang="en-US" dirty="0" smtClean="0"/>
            </a:br>
            <a:r>
              <a:rPr lang="en-US" dirty="0" smtClean="0"/>
              <a:t>log N + 1 (Binary search)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19247613"/>
                  </p:ext>
                </p:extLst>
              </p:nvPr>
            </p:nvGraphicFramePr>
            <p:xfrm>
              <a:off x="2667000" y="1676400"/>
              <a:ext cx="3810000" cy="4267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05000"/>
                    <a:gridCol w="1905000"/>
                  </a:tblGrid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i="1" dirty="0" smtClean="0"/>
                            <a:t>N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Para xmlns:m="http://schemas.openxmlformats.org/officeDocument/2006/math">
                              <m:oMathParaPr>
                                <m:jc m:val="right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/>
                                  </a:rPr>
                                  <m:t>𝒍𝒐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𝒈</m:t>
                                    </m:r>
                                  </m:e>
                                  <m:sub>
                                    <m:r>
                                      <a:rPr lang="en-US" b="1" i="1" smtClean="0">
                                        <a:latin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  <m:r>
                                  <a:rPr lang="en-US" b="1" i="1" smtClean="0">
                                    <a:latin typeface="Cambria Math"/>
                                  </a:rPr>
                                  <m:t>𝑵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n-US" b="1" i="1" smtClean="0">
                                    <a:latin typeface="Cambria Math"/>
                                  </a:rPr>
                                  <m:t>𝟏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7.6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11.0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14.3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17.6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1,000,000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20.9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10,000,000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24.3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100,000,000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27.6</a:t>
                          </a:r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19247613"/>
                  </p:ext>
                </p:extLst>
              </p:nvPr>
            </p:nvGraphicFramePr>
            <p:xfrm>
              <a:off x="2667000" y="1676400"/>
              <a:ext cx="3810000" cy="42672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905000"/>
                    <a:gridCol w="1905000"/>
                  </a:tblGrid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i="1" dirty="0" smtClean="0"/>
                            <a:t>N</a:t>
                          </a:r>
                          <a:endParaRPr lang="en-US" i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100641" t="-5682" b="-695455"/>
                          </a:stretch>
                        </a:blipFill>
                      </a:tcPr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7.6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11.0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14.3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17.6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1,000,000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20.9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10,000,000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24.3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533400"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100,000,000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dirty="0" smtClean="0"/>
                            <a:t>27.6</a:t>
                          </a:r>
                          <a:endParaRPr 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2577081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Before using Binary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array needs to be sorted (in order)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93687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Sorting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82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Sorting (arranging the items in a</a:t>
            </a:r>
            <a:br>
              <a:rPr lang="en-US" altLang="en-US" smtClean="0"/>
            </a:br>
            <a:r>
              <a:rPr lang="en-US" altLang="en-US" smtClean="0"/>
              <a:t>desired order)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How is the phone book arranged?</a:t>
            </a:r>
          </a:p>
          <a:p>
            <a:pPr lvl="1"/>
            <a:r>
              <a:rPr lang="en-US" altLang="en-US" smtClean="0"/>
              <a:t>Why?</a:t>
            </a:r>
          </a:p>
          <a:p>
            <a:pPr lvl="1"/>
            <a:r>
              <a:rPr lang="en-US" altLang="en-US" smtClean="0"/>
              <a:t>Why not arranged by numbers?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Forensics Analysis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Focus on loci (locations) of the DNA</a:t>
            </a:r>
          </a:p>
          <a:p>
            <a:r>
              <a:rPr lang="en-US" altLang="en-US" dirty="0" smtClean="0"/>
              <a:t>Values at the those loci (DNA profile) are recorded for comparing DNA samples.</a:t>
            </a:r>
          </a:p>
          <a:p>
            <a:r>
              <a:rPr lang="en-US" altLang="en-US" dirty="0" smtClean="0"/>
              <a:t>Two DNA profiles from the same person have matching values at all loci. </a:t>
            </a:r>
          </a:p>
          <a:p>
            <a:r>
              <a:rPr lang="en-US" altLang="en-US" dirty="0" smtClean="0"/>
              <a:t>More or fewer loci are more accurate in identification?</a:t>
            </a:r>
          </a:p>
          <a:p>
            <a:pPr lvl="1"/>
            <a:r>
              <a:rPr lang="en-US" altLang="en-US" dirty="0" smtClean="0"/>
              <a:t>Tradeoffs?</a:t>
            </a:r>
          </a:p>
        </p:txBody>
      </p:sp>
    </p:spTree>
    <p:extLst>
      <p:ext uri="{BB962C8B-B14F-4D97-AF65-F5344CB8AC3E}">
        <p14:creationId xmlns:p14="http://schemas.microsoft.com/office/powerpoint/2010/main" val="25096893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Sorting (arranging the items in a</a:t>
            </a:r>
            <a:br>
              <a:rPr lang="en-US" altLang="en-US" smtClean="0"/>
            </a:br>
            <a:r>
              <a:rPr lang="en-US" altLang="en-US" smtClean="0"/>
              <a:t>desired order)</a:t>
            </a:r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How is the phone book arranged?</a:t>
            </a:r>
          </a:p>
          <a:p>
            <a:pPr lvl="1"/>
            <a:r>
              <a:rPr lang="en-US" altLang="en-US" smtClean="0"/>
              <a:t>Why?</a:t>
            </a:r>
          </a:p>
          <a:p>
            <a:pPr lvl="1"/>
            <a:r>
              <a:rPr lang="en-US" altLang="en-US" smtClean="0"/>
              <a:t>Why not arranged by numbers?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Order</a:t>
            </a:r>
          </a:p>
          <a:p>
            <a:pPr lvl="1"/>
            <a:r>
              <a:rPr lang="en-US" altLang="en-US" smtClean="0"/>
              <a:t>Alphabetical</a:t>
            </a:r>
          </a:p>
          <a:p>
            <a:pPr lvl="1"/>
            <a:r>
              <a:rPr lang="en-US" altLang="en-US" smtClean="0"/>
              <a:t>Low to high numbers</a:t>
            </a:r>
          </a:p>
          <a:p>
            <a:pPr lvl="1"/>
            <a:r>
              <a:rPr lang="en-US" altLang="en-US" smtClean="0"/>
              <a:t>DNA profile with 13 loci?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Sorting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Imagine you have a thousand numbers in an array</a:t>
            </a:r>
          </a:p>
          <a:p>
            <a:r>
              <a:rPr lang="en-US" altLang="en-US" smtClean="0"/>
              <a:t>How would you systemically sort them?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Selection Sort (ascending)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Find/select the smallest item</a:t>
            </a:r>
          </a:p>
          <a:p>
            <a:r>
              <a:rPr lang="en-US" altLang="en-US" smtClean="0"/>
              <a:t>Swap the smallest item with the first item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Selection Sort (ascending)</a:t>
            </a:r>
          </a:p>
        </p:txBody>
      </p:sp>
      <p:sp>
        <p:nvSpPr>
          <p:cNvPr id="552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Find/select the smallest item</a:t>
            </a:r>
          </a:p>
          <a:p>
            <a:r>
              <a:rPr lang="en-US" altLang="en-US" dirty="0" smtClean="0"/>
              <a:t>Swap the smallest item with the first item</a:t>
            </a:r>
          </a:p>
          <a:p>
            <a:r>
              <a:rPr lang="en-US" altLang="en-US" dirty="0" smtClean="0"/>
              <a:t>Find/select the second smallest item</a:t>
            </a:r>
          </a:p>
          <a:p>
            <a:r>
              <a:rPr lang="en-US" altLang="en-US" dirty="0" smtClean="0"/>
              <a:t>Swap the second smallest item with the second item</a:t>
            </a:r>
          </a:p>
          <a:p>
            <a:r>
              <a:rPr lang="en-US" altLang="en-US" dirty="0" smtClean="0"/>
              <a:t>…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245699"/>
              </p:ext>
            </p:extLst>
          </p:nvPr>
        </p:nvGraphicFramePr>
        <p:xfrm>
          <a:off x="2971800" y="1676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8400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867958"/>
              </p:ext>
            </p:extLst>
          </p:nvPr>
        </p:nvGraphicFramePr>
        <p:xfrm>
          <a:off x="2971800" y="1676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03965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5633290"/>
              </p:ext>
            </p:extLst>
          </p:nvPr>
        </p:nvGraphicFramePr>
        <p:xfrm>
          <a:off x="2971800" y="1676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654698"/>
              </p:ext>
            </p:extLst>
          </p:nvPr>
        </p:nvGraphicFramePr>
        <p:xfrm>
          <a:off x="2971800" y="22098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97049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8000919"/>
              </p:ext>
            </p:extLst>
          </p:nvPr>
        </p:nvGraphicFramePr>
        <p:xfrm>
          <a:off x="2971800" y="1676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592151"/>
              </p:ext>
            </p:extLst>
          </p:nvPr>
        </p:nvGraphicFramePr>
        <p:xfrm>
          <a:off x="2971800" y="22098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7658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771396"/>
              </p:ext>
            </p:extLst>
          </p:nvPr>
        </p:nvGraphicFramePr>
        <p:xfrm>
          <a:off x="2971800" y="1676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49880"/>
              </p:ext>
            </p:extLst>
          </p:nvPr>
        </p:nvGraphicFramePr>
        <p:xfrm>
          <a:off x="2971800" y="22098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252233"/>
              </p:ext>
            </p:extLst>
          </p:nvPr>
        </p:nvGraphicFramePr>
        <p:xfrm>
          <a:off x="2971800" y="2819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45097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402631"/>
              </p:ext>
            </p:extLst>
          </p:nvPr>
        </p:nvGraphicFramePr>
        <p:xfrm>
          <a:off x="2971800" y="1676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2897073"/>
              </p:ext>
            </p:extLst>
          </p:nvPr>
        </p:nvGraphicFramePr>
        <p:xfrm>
          <a:off x="2971800" y="22098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779901"/>
              </p:ext>
            </p:extLst>
          </p:nvPr>
        </p:nvGraphicFramePr>
        <p:xfrm>
          <a:off x="2971800" y="2819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2557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Forensics Analysis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Focus on loci (locations) of the DNA</a:t>
            </a:r>
          </a:p>
          <a:p>
            <a:r>
              <a:rPr lang="en-US" altLang="en-US" smtClean="0"/>
              <a:t>Values at the those loci (DNA profile) are recorded for comparing DNA samples.</a:t>
            </a:r>
          </a:p>
          <a:p>
            <a:r>
              <a:rPr lang="en-US" altLang="en-US" smtClean="0"/>
              <a:t>Two DNA profiles from the same person have matching values at all loci. </a:t>
            </a:r>
          </a:p>
          <a:p>
            <a:r>
              <a:rPr lang="en-US" altLang="en-US" smtClean="0"/>
              <a:t>More or fewer loci are more accurate in identification?</a:t>
            </a:r>
          </a:p>
          <a:p>
            <a:pPr lvl="1"/>
            <a:r>
              <a:rPr lang="en-US" altLang="en-US" smtClean="0"/>
              <a:t>Tradeoffs?</a:t>
            </a:r>
          </a:p>
          <a:p>
            <a:r>
              <a:rPr lang="fr-FR" altLang="en-US" smtClean="0"/>
              <a:t>FBI uses 13 core loci</a:t>
            </a:r>
          </a:p>
          <a:p>
            <a:pPr lvl="1"/>
            <a:r>
              <a:rPr lang="en-US" altLang="en-US" sz="2400" smtClean="0"/>
              <a:t>http://www.cstl.nist.gov/biotech/strbase/fbicore.htm</a:t>
            </a:r>
          </a:p>
        </p:txBody>
      </p:sp>
    </p:spTree>
    <p:extLst>
      <p:ext uri="{BB962C8B-B14F-4D97-AF65-F5344CB8AC3E}">
        <p14:creationId xmlns:p14="http://schemas.microsoft.com/office/powerpoint/2010/main" val="25096893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384075"/>
              </p:ext>
            </p:extLst>
          </p:nvPr>
        </p:nvGraphicFramePr>
        <p:xfrm>
          <a:off x="2971800" y="1676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9466479"/>
              </p:ext>
            </p:extLst>
          </p:nvPr>
        </p:nvGraphicFramePr>
        <p:xfrm>
          <a:off x="2971800" y="22098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372472"/>
              </p:ext>
            </p:extLst>
          </p:nvPr>
        </p:nvGraphicFramePr>
        <p:xfrm>
          <a:off x="2971800" y="2819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961910"/>
              </p:ext>
            </p:extLst>
          </p:nvPr>
        </p:nvGraphicFramePr>
        <p:xfrm>
          <a:off x="2971800" y="34290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518369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823546"/>
              </p:ext>
            </p:extLst>
          </p:nvPr>
        </p:nvGraphicFramePr>
        <p:xfrm>
          <a:off x="2971800" y="1676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4402587"/>
              </p:ext>
            </p:extLst>
          </p:nvPr>
        </p:nvGraphicFramePr>
        <p:xfrm>
          <a:off x="2971800" y="22098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0909917"/>
              </p:ext>
            </p:extLst>
          </p:nvPr>
        </p:nvGraphicFramePr>
        <p:xfrm>
          <a:off x="2971800" y="2819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740320"/>
              </p:ext>
            </p:extLst>
          </p:nvPr>
        </p:nvGraphicFramePr>
        <p:xfrm>
          <a:off x="2971800" y="34290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676540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896238"/>
              </p:ext>
            </p:extLst>
          </p:nvPr>
        </p:nvGraphicFramePr>
        <p:xfrm>
          <a:off x="2971800" y="1676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accent2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409524"/>
              </p:ext>
            </p:extLst>
          </p:nvPr>
        </p:nvGraphicFramePr>
        <p:xfrm>
          <a:off x="2971800" y="22098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082043"/>
              </p:ext>
            </p:extLst>
          </p:nvPr>
        </p:nvGraphicFramePr>
        <p:xfrm>
          <a:off x="2971800" y="2819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349970"/>
              </p:ext>
            </p:extLst>
          </p:nvPr>
        </p:nvGraphicFramePr>
        <p:xfrm>
          <a:off x="2971800" y="34290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273962"/>
              </p:ext>
            </p:extLst>
          </p:nvPr>
        </p:nvGraphicFramePr>
        <p:xfrm>
          <a:off x="2971800" y="3962400"/>
          <a:ext cx="2895600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120"/>
                <a:gridCol w="579120"/>
                <a:gridCol w="579120"/>
                <a:gridCol w="579120"/>
                <a:gridCol w="57912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787443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Breaking down the problem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Get all the items in ascending order</a:t>
            </a:r>
          </a:p>
          <a:p>
            <a:pPr lvl="1"/>
            <a:r>
              <a:rPr lang="en-US" altLang="en-US" smtClean="0"/>
              <a:t>Get one item at the wanted position/index</a:t>
            </a:r>
          </a:p>
          <a:p>
            <a:pPr lvl="2"/>
            <a:r>
              <a:rPr lang="en-US" altLang="en-US" smtClean="0"/>
              <a:t>What are the two subproblems?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Breaking down the problem</a:t>
            </a:r>
          </a:p>
        </p:txBody>
      </p:sp>
      <p:sp>
        <p:nvSpPr>
          <p:cNvPr id="573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Get all the items in ascending order</a:t>
            </a:r>
          </a:p>
          <a:p>
            <a:pPr lvl="1"/>
            <a:r>
              <a:rPr lang="en-US" altLang="en-US" smtClean="0"/>
              <a:t>Get one item at the wanted position/index </a:t>
            </a:r>
          </a:p>
          <a:p>
            <a:pPr lvl="2"/>
            <a:r>
              <a:rPr lang="en-US" altLang="en-US" smtClean="0"/>
              <a:t>Find the smallest item</a:t>
            </a:r>
          </a:p>
          <a:p>
            <a:pPr lvl="2"/>
            <a:endParaRPr lang="en-US" altLang="en-US" smtClean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Breaking down the problem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Get all the items in ascending order</a:t>
            </a:r>
          </a:p>
          <a:p>
            <a:pPr lvl="1"/>
            <a:r>
              <a:rPr lang="en-US" altLang="en-US" dirty="0" smtClean="0"/>
              <a:t>Get one item at the wanted position/index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en-US" dirty="0" smtClean="0"/>
              <a:t>Find the smallest item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altLang="en-US" dirty="0" smtClean="0"/>
              <a:t>Swap the smallest item with the item at the wanted position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Summary (Selection Sort)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each “desired” position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etween the “desired” position and the end</a:t>
            </a:r>
          </a:p>
          <a:p>
            <a:pPr lvl="2"/>
            <a:r>
              <a:rPr lang="en-US" dirty="0" smtClean="0"/>
              <a:t>Find the smallest item </a:t>
            </a:r>
          </a:p>
          <a:p>
            <a:pPr lvl="1"/>
            <a:r>
              <a:rPr lang="en-US" dirty="0" smtClean="0"/>
              <a:t>Swap the smallest item with the item at the “desired” 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9245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comparisons (Speed of Algorithm)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Consider counting</a:t>
            </a:r>
          </a:p>
          <a:p>
            <a:pPr lvl="1"/>
            <a:r>
              <a:rPr lang="en-US" altLang="en-US" smtClean="0"/>
              <a:t>Number of comparisons between array items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comparisons (Speed of Algorithm)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Consider counting</a:t>
            </a:r>
          </a:p>
          <a:p>
            <a:pPr lvl="1"/>
            <a:r>
              <a:rPr lang="en-US" altLang="en-US" smtClean="0"/>
              <a:t>Number of comparisons between array items</a:t>
            </a:r>
          </a:p>
          <a:p>
            <a:r>
              <a:rPr lang="en-US" altLang="en-US" smtClean="0"/>
              <a:t>Best-case scenario (least # of comparisons)</a:t>
            </a:r>
          </a:p>
          <a:p>
            <a:pPr lvl="1"/>
            <a:r>
              <a:rPr lang="en-US" altLang="en-US" smtClean="0"/>
              <a:t>When does it occur?  How many comparisons?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comparisons (Speed of Algorithm)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Consider counting</a:t>
            </a:r>
          </a:p>
          <a:p>
            <a:pPr lvl="1"/>
            <a:r>
              <a:rPr lang="en-US" altLang="en-US" smtClean="0"/>
              <a:t>Number of comparisons between array items</a:t>
            </a:r>
          </a:p>
          <a:p>
            <a:r>
              <a:rPr lang="en-US" altLang="en-US" smtClean="0"/>
              <a:t>Best-case scenario (least # of comparisons)</a:t>
            </a:r>
          </a:p>
          <a:p>
            <a:pPr lvl="1"/>
            <a:r>
              <a:rPr lang="en-US" altLang="en-US" smtClean="0"/>
              <a:t>When does it occur?  How many comparisons?</a:t>
            </a:r>
          </a:p>
          <a:p>
            <a:r>
              <a:rPr lang="en-US" altLang="en-US" smtClean="0"/>
              <a:t>Worst-case scenario (most # of comparisons)</a:t>
            </a:r>
          </a:p>
          <a:p>
            <a:pPr lvl="1"/>
            <a:r>
              <a:rPr lang="en-US" altLang="en-US" smtClean="0"/>
              <a:t>When does it occur?  How many comparisons?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We do not want to wrongly accuse someone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How can we find out how likely another person has the same DNA profile?</a:t>
            </a:r>
          </a:p>
          <a:p>
            <a:endParaRPr lang="en-US" altLang="en-US" dirty="0" smtClean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comparisons (Speed of Algorithm)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Consider counting</a:t>
            </a:r>
          </a:p>
          <a:p>
            <a:pPr lvl="1"/>
            <a:r>
              <a:rPr lang="en-US" altLang="en-US" smtClean="0"/>
              <a:t>Number of comparisons between array items</a:t>
            </a:r>
          </a:p>
          <a:p>
            <a:r>
              <a:rPr lang="en-US" altLang="en-US" smtClean="0"/>
              <a:t>Best-case scenario (least # of comparisons)</a:t>
            </a:r>
          </a:p>
          <a:p>
            <a:pPr lvl="1"/>
            <a:r>
              <a:rPr lang="en-US" altLang="en-US" smtClean="0"/>
              <a:t>When does it occur?  How many comparisons?</a:t>
            </a:r>
          </a:p>
          <a:p>
            <a:r>
              <a:rPr lang="en-US" altLang="en-US" smtClean="0"/>
              <a:t>Worst-case scenario (most # of comparisons)</a:t>
            </a:r>
          </a:p>
          <a:p>
            <a:pPr lvl="1"/>
            <a:r>
              <a:rPr lang="en-US" altLang="en-US" smtClean="0"/>
              <a:t>When does it occur?  How many comparisons?</a:t>
            </a:r>
          </a:p>
          <a:p>
            <a:r>
              <a:rPr lang="en-US" altLang="en-US" smtClean="0"/>
              <a:t>Same number of comparisons</a:t>
            </a:r>
          </a:p>
          <a:p>
            <a:pPr lvl="1"/>
            <a:r>
              <a:rPr lang="en-US" altLang="en-US" smtClean="0"/>
              <a:t>For all cases (ie best case = worst case)</a:t>
            </a:r>
          </a:p>
          <a:p>
            <a:pPr lvl="1"/>
            <a:endParaRPr lang="en-US" altLang="en-US" smtClean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comparisons (Speed of Algorithm)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To find the smallest item</a:t>
            </a:r>
          </a:p>
          <a:p>
            <a:pPr lvl="1"/>
            <a:r>
              <a:rPr lang="en-US" altLang="en-US" smtClean="0"/>
              <a:t>How many comparisons?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comparisons (Speed of Algorithm)</a:t>
            </a:r>
          </a:p>
        </p:txBody>
      </p:sp>
      <p:sp>
        <p:nvSpPr>
          <p:cNvPr id="645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To find the smallest item</a:t>
            </a:r>
          </a:p>
          <a:p>
            <a:pPr lvl="1"/>
            <a:r>
              <a:rPr lang="en-US" altLang="en-US" smtClean="0"/>
              <a:t>How many comparisons?</a:t>
            </a:r>
          </a:p>
          <a:p>
            <a:pPr lvl="1"/>
            <a:r>
              <a:rPr lang="en-US" altLang="en-US" smtClean="0"/>
              <a:t>N-1</a:t>
            </a:r>
          </a:p>
          <a:p>
            <a:r>
              <a:rPr lang="en-US" altLang="en-US" smtClean="0"/>
              <a:t>To find the second smallest item</a:t>
            </a:r>
          </a:p>
          <a:p>
            <a:pPr lvl="1"/>
            <a:r>
              <a:rPr lang="en-US" altLang="en-US" smtClean="0"/>
              <a:t>How many comparisons?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comparisons (Speed of Algorithm)</a:t>
            </a:r>
          </a:p>
        </p:txBody>
      </p:sp>
      <p:sp>
        <p:nvSpPr>
          <p:cNvPr id="655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To find the smallest item</a:t>
            </a:r>
          </a:p>
          <a:p>
            <a:pPr lvl="1"/>
            <a:r>
              <a:rPr lang="en-US" altLang="en-US" smtClean="0"/>
              <a:t>How many comparisons?</a:t>
            </a:r>
          </a:p>
          <a:p>
            <a:pPr lvl="1"/>
            <a:r>
              <a:rPr lang="en-US" altLang="en-US" smtClean="0"/>
              <a:t>N-1</a:t>
            </a:r>
          </a:p>
          <a:p>
            <a:r>
              <a:rPr lang="en-US" altLang="en-US" smtClean="0"/>
              <a:t>To find the second smallest item</a:t>
            </a:r>
          </a:p>
          <a:p>
            <a:pPr lvl="1"/>
            <a:r>
              <a:rPr lang="en-US" altLang="en-US" smtClean="0"/>
              <a:t>How many comparisons?</a:t>
            </a:r>
          </a:p>
          <a:p>
            <a:pPr lvl="1"/>
            <a:r>
              <a:rPr lang="en-US" altLang="en-US" smtClean="0"/>
              <a:t>N-2</a:t>
            </a:r>
          </a:p>
          <a:p>
            <a:r>
              <a:rPr lang="en-US" altLang="en-US" smtClean="0"/>
              <a:t>…</a:t>
            </a:r>
          </a:p>
          <a:p>
            <a:r>
              <a:rPr lang="en-US" altLang="en-US" smtClean="0"/>
              <a:t>Total # of comparisons?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comparisons (Speed of Algorithm)</a:t>
            </a:r>
          </a:p>
        </p:txBody>
      </p:sp>
      <p:sp>
        <p:nvSpPr>
          <p:cNvPr id="665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To find the smallest item</a:t>
            </a:r>
          </a:p>
          <a:p>
            <a:pPr lvl="1"/>
            <a:r>
              <a:rPr lang="en-US" altLang="en-US" smtClean="0"/>
              <a:t>How many comparisons?</a:t>
            </a:r>
          </a:p>
          <a:p>
            <a:pPr lvl="1"/>
            <a:r>
              <a:rPr lang="en-US" altLang="en-US" smtClean="0"/>
              <a:t>N-1</a:t>
            </a:r>
          </a:p>
          <a:p>
            <a:r>
              <a:rPr lang="en-US" altLang="en-US" smtClean="0"/>
              <a:t>To find the second smallest item</a:t>
            </a:r>
          </a:p>
          <a:p>
            <a:pPr lvl="1"/>
            <a:r>
              <a:rPr lang="en-US" altLang="en-US" smtClean="0"/>
              <a:t>How many comparisons?</a:t>
            </a:r>
          </a:p>
          <a:p>
            <a:pPr lvl="1"/>
            <a:r>
              <a:rPr lang="en-US" altLang="en-US" smtClean="0"/>
              <a:t>N-2</a:t>
            </a:r>
          </a:p>
          <a:p>
            <a:r>
              <a:rPr lang="en-US" altLang="en-US" smtClean="0"/>
              <a:t>…</a:t>
            </a:r>
          </a:p>
          <a:p>
            <a:r>
              <a:rPr lang="en-US" altLang="en-US" smtClean="0"/>
              <a:t>Total # of comparisons</a:t>
            </a:r>
          </a:p>
          <a:p>
            <a:pPr lvl="1"/>
            <a:r>
              <a:rPr lang="en-US" altLang="en-US" smtClean="0"/>
              <a:t>(N-1) + (N-2) + …  + 1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Number of comparisons (Speed of Algorithm)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To find the smallest item</a:t>
            </a:r>
          </a:p>
          <a:p>
            <a:pPr lvl="1"/>
            <a:r>
              <a:rPr lang="en-US" altLang="en-US" smtClean="0"/>
              <a:t>How many comparisons?</a:t>
            </a:r>
          </a:p>
          <a:p>
            <a:pPr lvl="1"/>
            <a:r>
              <a:rPr lang="en-US" altLang="en-US" smtClean="0"/>
              <a:t>N-1</a:t>
            </a:r>
          </a:p>
          <a:p>
            <a:r>
              <a:rPr lang="en-US" altLang="en-US" smtClean="0"/>
              <a:t>To find the second smallest item</a:t>
            </a:r>
          </a:p>
          <a:p>
            <a:pPr lvl="1"/>
            <a:r>
              <a:rPr lang="en-US" altLang="en-US" smtClean="0"/>
              <a:t>How many comparisons?</a:t>
            </a:r>
          </a:p>
          <a:p>
            <a:pPr lvl="1"/>
            <a:r>
              <a:rPr lang="en-US" altLang="en-US" smtClean="0"/>
              <a:t>N-2</a:t>
            </a:r>
          </a:p>
          <a:p>
            <a:r>
              <a:rPr lang="en-US" altLang="en-US" smtClean="0"/>
              <a:t>…</a:t>
            </a:r>
          </a:p>
          <a:p>
            <a:r>
              <a:rPr lang="en-US" altLang="en-US" smtClean="0"/>
              <a:t>Total # of comparisons</a:t>
            </a:r>
          </a:p>
          <a:p>
            <a:pPr lvl="1"/>
            <a:r>
              <a:rPr lang="en-US" altLang="en-US" smtClean="0"/>
              <a:t>(N-1) + (N-2) + …  + 1</a:t>
            </a:r>
          </a:p>
          <a:p>
            <a:pPr lvl="1"/>
            <a:r>
              <a:rPr lang="en-US" altLang="en-US" smtClean="0"/>
              <a:t>N(N-1)/2 = (N</a:t>
            </a:r>
            <a:r>
              <a:rPr lang="en-US" altLang="en-US" baseline="30000" smtClean="0"/>
              <a:t>2</a:t>
            </a:r>
            <a:r>
              <a:rPr lang="en-US" altLang="en-US" smtClean="0"/>
              <a:t> – N)/2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the fastest sorting algorithm</a:t>
            </a:r>
          </a:p>
          <a:p>
            <a:r>
              <a:rPr lang="en-US" dirty="0" smtClean="0"/>
              <a:t>Learn faster algorithms in more advanced courses.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929516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Revisiting Binary Search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70715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Binary Search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While more items and not found in the mid point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en-US" dirty="0" smtClean="0"/>
              <a:t>Eliminate half of the items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en-US" dirty="0" smtClean="0"/>
              <a:t>Determine the mid point</a:t>
            </a:r>
          </a:p>
        </p:txBody>
      </p:sp>
    </p:spTree>
    <p:extLst>
      <p:ext uri="{BB962C8B-B14F-4D97-AF65-F5344CB8AC3E}">
        <p14:creationId xmlns:p14="http://schemas.microsoft.com/office/powerpoint/2010/main" val="218995659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liminate </a:t>
            </a:r>
            <a:r>
              <a:rPr lang="en-US" dirty="0" smtClean="0"/>
              <a:t>half of the </a:t>
            </a:r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</a:t>
            </a:r>
            <a:r>
              <a:rPr lang="en-US" dirty="0" smtClean="0"/>
              <a:t>specify the focus region?</a:t>
            </a:r>
          </a:p>
          <a:p>
            <a:pPr lvl="1"/>
            <a:r>
              <a:rPr lang="en-US" dirty="0" smtClean="0"/>
              <a:t>Hint: </a:t>
            </a:r>
            <a:r>
              <a:rPr lang="en-US" dirty="0" smtClean="0"/>
              <a:t>index/position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570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We do not want to wrongly accuse someone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How can we find out how likely another person has the same DNA profile?</a:t>
            </a:r>
          </a:p>
          <a:p>
            <a:endParaRPr lang="en-US" altLang="en-US" dirty="0" smtClean="0"/>
          </a:p>
          <a:p>
            <a:r>
              <a:rPr lang="en-US" altLang="en-US" dirty="0" smtClean="0"/>
              <a:t>How many people are in the world?</a:t>
            </a:r>
          </a:p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692844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liminate </a:t>
            </a:r>
            <a:r>
              <a:rPr lang="en-US" dirty="0" smtClean="0"/>
              <a:t>half of the </a:t>
            </a:r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</a:t>
            </a:r>
            <a:r>
              <a:rPr lang="en-US" dirty="0" smtClean="0"/>
              <a:t>specify the focus region?</a:t>
            </a:r>
          </a:p>
          <a:p>
            <a:pPr lvl="1"/>
            <a:r>
              <a:rPr lang="en-US" dirty="0" smtClean="0"/>
              <a:t>Hint: index/position</a:t>
            </a:r>
          </a:p>
          <a:p>
            <a:pPr lvl="2"/>
            <a:r>
              <a:rPr lang="en-US" dirty="0" smtClean="0"/>
              <a:t>Start and 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840461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determine if the region has </a:t>
            </a:r>
            <a:r>
              <a:rPr lang="en-US" dirty="0" smtClean="0"/>
              <a:t>items </a:t>
            </a:r>
            <a:r>
              <a:rPr lang="en-US" dirty="0" smtClean="0"/>
              <a:t>(is not empty)?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</a:t>
            </a:r>
            <a:r>
              <a:rPr lang="en-US" dirty="0" smtClean="0"/>
              <a:t> </a:t>
            </a:r>
            <a:r>
              <a:rPr lang="en-US" dirty="0" smtClean="0"/>
              <a:t>start and 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3177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determine if the region </a:t>
            </a:r>
            <a:r>
              <a:rPr lang="en-US" dirty="0" smtClean="0"/>
              <a:t>has items </a:t>
            </a:r>
            <a:r>
              <a:rPr lang="en-US" dirty="0" smtClean="0"/>
              <a:t>(is not empty)?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</a:t>
            </a:r>
            <a:r>
              <a:rPr lang="en-US" dirty="0" smtClean="0"/>
              <a:t> </a:t>
            </a:r>
            <a:r>
              <a:rPr lang="en-US" dirty="0" smtClean="0"/>
              <a:t>start and end</a:t>
            </a:r>
          </a:p>
          <a:p>
            <a:pPr lvl="1"/>
            <a:r>
              <a:rPr lang="en-US" dirty="0" smtClean="0"/>
              <a:t>Start &lt;= 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60562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adjust start and 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9859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adjust start and 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two different cases?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95843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adjust start and 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two different cases?</a:t>
            </a:r>
          </a:p>
          <a:p>
            <a:pPr lvl="1"/>
            <a:r>
              <a:rPr lang="en-US" dirty="0" smtClean="0"/>
              <a:t>Item is before the middle item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Item is after the middle item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790369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adjust start and 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two different cases?</a:t>
            </a:r>
          </a:p>
          <a:p>
            <a:pPr lvl="1"/>
            <a:r>
              <a:rPr lang="en-US" dirty="0" smtClean="0"/>
              <a:t>Item is before the middle item</a:t>
            </a:r>
          </a:p>
          <a:p>
            <a:pPr lvl="2"/>
            <a:r>
              <a:rPr lang="en-US" dirty="0" smtClean="0"/>
              <a:t>Start:</a:t>
            </a:r>
          </a:p>
          <a:p>
            <a:pPr lvl="2"/>
            <a:r>
              <a:rPr lang="en-US" dirty="0" smtClean="0"/>
              <a:t>End:</a:t>
            </a:r>
          </a:p>
          <a:p>
            <a:pPr lvl="1"/>
            <a:r>
              <a:rPr lang="en-US" dirty="0" smtClean="0"/>
              <a:t>Item is after the middle item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27932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adjust start and 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two different cases?</a:t>
            </a:r>
          </a:p>
          <a:p>
            <a:pPr lvl="1"/>
            <a:r>
              <a:rPr lang="en-US" dirty="0" smtClean="0"/>
              <a:t>Item is before the middle item</a:t>
            </a:r>
          </a:p>
          <a:p>
            <a:pPr lvl="2"/>
            <a:r>
              <a:rPr lang="en-US" dirty="0" smtClean="0"/>
              <a:t>Start: no change</a:t>
            </a:r>
          </a:p>
          <a:p>
            <a:pPr lvl="2"/>
            <a:r>
              <a:rPr lang="en-US" dirty="0" smtClean="0"/>
              <a:t>End: position before the mid point</a:t>
            </a:r>
          </a:p>
          <a:p>
            <a:pPr lvl="1"/>
            <a:r>
              <a:rPr lang="en-US" dirty="0" smtClean="0"/>
              <a:t>Item is after the middle item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037302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adjust start and 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two different cases?</a:t>
            </a:r>
          </a:p>
          <a:p>
            <a:pPr lvl="1"/>
            <a:r>
              <a:rPr lang="en-US" dirty="0" smtClean="0"/>
              <a:t>Item is before the middle item</a:t>
            </a:r>
          </a:p>
          <a:p>
            <a:pPr lvl="2"/>
            <a:r>
              <a:rPr lang="en-US" dirty="0" smtClean="0"/>
              <a:t>Start: no change</a:t>
            </a:r>
          </a:p>
          <a:p>
            <a:pPr lvl="2"/>
            <a:r>
              <a:rPr lang="en-US" dirty="0" smtClean="0"/>
              <a:t>End: position before the mid point</a:t>
            </a:r>
          </a:p>
          <a:p>
            <a:pPr lvl="1"/>
            <a:r>
              <a:rPr lang="en-US" dirty="0" smtClean="0"/>
              <a:t>Item is after the middle item</a:t>
            </a:r>
          </a:p>
          <a:p>
            <a:pPr lvl="2"/>
            <a:r>
              <a:rPr lang="en-US" dirty="0" smtClean="0"/>
              <a:t>Start:</a:t>
            </a:r>
          </a:p>
          <a:p>
            <a:pPr lvl="2"/>
            <a:r>
              <a:rPr lang="en-US" dirty="0" smtClean="0"/>
              <a:t>End: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88995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we adjust start and end?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two different cases?</a:t>
            </a:r>
          </a:p>
          <a:p>
            <a:pPr lvl="1"/>
            <a:r>
              <a:rPr lang="en-US" dirty="0" smtClean="0"/>
              <a:t>Item is before the middle item</a:t>
            </a:r>
          </a:p>
          <a:p>
            <a:pPr lvl="2"/>
            <a:r>
              <a:rPr lang="en-US" dirty="0" smtClean="0"/>
              <a:t>Start: no change</a:t>
            </a:r>
          </a:p>
          <a:p>
            <a:pPr lvl="2"/>
            <a:r>
              <a:rPr lang="en-US" dirty="0" smtClean="0"/>
              <a:t>End: position before the mid point</a:t>
            </a:r>
          </a:p>
          <a:p>
            <a:pPr lvl="1"/>
            <a:r>
              <a:rPr lang="en-US" dirty="0" smtClean="0"/>
              <a:t>Item is after the middle item</a:t>
            </a:r>
          </a:p>
          <a:p>
            <a:pPr lvl="2"/>
            <a:r>
              <a:rPr lang="en-US" dirty="0" smtClean="0"/>
              <a:t>Start: position after the mid point</a:t>
            </a:r>
          </a:p>
          <a:p>
            <a:pPr lvl="2"/>
            <a:r>
              <a:rPr lang="en-US" dirty="0" smtClean="0"/>
              <a:t>End: no change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309991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48529</TotalTime>
  <Words>3014</Words>
  <Application>Microsoft Office PowerPoint</Application>
  <PresentationFormat>On-screen Show (4:3)</PresentationFormat>
  <Paragraphs>668</Paragraphs>
  <Slides>104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104</vt:i4>
      </vt:variant>
    </vt:vector>
  </HeadingPairs>
  <TitlesOfParts>
    <vt:vector size="105" baseType="lpstr">
      <vt:lpstr>Layers</vt:lpstr>
      <vt:lpstr>Forensics and CS</vt:lpstr>
      <vt:lpstr>CSI: Crime Scene Investigation</vt:lpstr>
      <vt:lpstr>DNA</vt:lpstr>
      <vt:lpstr>Forensics Analysis</vt:lpstr>
      <vt:lpstr>Forensics Analysis</vt:lpstr>
      <vt:lpstr>Forensics Analysis</vt:lpstr>
      <vt:lpstr>Forensics Analysis</vt:lpstr>
      <vt:lpstr>We do not want to wrongly accuse someone</vt:lpstr>
      <vt:lpstr>We do not want to wrongly accuse someone</vt:lpstr>
      <vt:lpstr>We do not want to wrongly accuse someone</vt:lpstr>
      <vt:lpstr>We do not want to wrongly accuse someone</vt:lpstr>
      <vt:lpstr>Review of basic probability</vt:lpstr>
      <vt:lpstr>Review of basic probability</vt:lpstr>
      <vt:lpstr>Enumerating the events</vt:lpstr>
      <vt:lpstr>Joint probability</vt:lpstr>
      <vt:lpstr>Joint probability</vt:lpstr>
      <vt:lpstr>Joint probability</vt:lpstr>
      <vt:lpstr>DNA profile probability</vt:lpstr>
      <vt:lpstr>DNA profile probability</vt:lpstr>
      <vt:lpstr>DNA profile probability</vt:lpstr>
      <vt:lpstr>DNA profile probability</vt:lpstr>
      <vt:lpstr>Database of DNA profiles</vt:lpstr>
      <vt:lpstr>Problem Formulation</vt:lpstr>
      <vt:lpstr>Breaking Down the Problem</vt:lpstr>
      <vt:lpstr>Breaking Down the Problem</vt:lpstr>
      <vt:lpstr>Breaking Down the Problem</vt:lpstr>
      <vt:lpstr>Simpler Problem for 1a (very common)</vt:lpstr>
      <vt:lpstr>Linear Search</vt:lpstr>
      <vt:lpstr>Linear/Sequential Search</vt:lpstr>
      <vt:lpstr>Number of Checks (speed of algorithm)</vt:lpstr>
      <vt:lpstr>Number of Checks (speed of algorithm)</vt:lpstr>
      <vt:lpstr>Number of Checks (speed of algorithm)</vt:lpstr>
      <vt:lpstr>Matching DNA profiles</vt:lpstr>
      <vt:lpstr>Can we do better?  Faster algorithm?</vt:lpstr>
      <vt:lpstr>Binary Search</vt:lpstr>
      <vt:lpstr>Binary Search</vt:lpstr>
      <vt:lpstr>Breaking down the problem</vt:lpstr>
      <vt:lpstr>Breaking down the problem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Number of Checks (Speed of Algorithm)</vt:lpstr>
      <vt:lpstr>N (Linear search) vs  log N + 1 (Binary search)</vt:lpstr>
      <vt:lpstr>Before using Binary Search</vt:lpstr>
      <vt:lpstr>Sorting</vt:lpstr>
      <vt:lpstr>Sorting (arranging the items in a desired order)</vt:lpstr>
      <vt:lpstr>Sorting (arranging the items in a desired order)</vt:lpstr>
      <vt:lpstr>Sorting</vt:lpstr>
      <vt:lpstr>Selection Sort (ascending)</vt:lpstr>
      <vt:lpstr>Selection Sort (ascending)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Breaking down the problem</vt:lpstr>
      <vt:lpstr>Breaking down the problem</vt:lpstr>
      <vt:lpstr>Breaking down the problem</vt:lpstr>
      <vt:lpstr>Algorithm Summary (Selection Sort)</vt:lpstr>
      <vt:lpstr>Number of comparisons (Speed of Algorithm)</vt:lpstr>
      <vt:lpstr>Number of comparisons (Speed of Algorithm)</vt:lpstr>
      <vt:lpstr>Number of comparisons (Speed of Algorithm)</vt:lpstr>
      <vt:lpstr>Number of comparisons (Speed of Algorithm)</vt:lpstr>
      <vt:lpstr>Number of comparisons (Speed of Algorithm)</vt:lpstr>
      <vt:lpstr>Number of comparisons (Speed of Algorithm)</vt:lpstr>
      <vt:lpstr>Number of comparisons (Speed of Algorithm)</vt:lpstr>
      <vt:lpstr>Number of comparisons (Speed of Algorithm)</vt:lpstr>
      <vt:lpstr>Number of comparisons (Speed of Algorithm)</vt:lpstr>
      <vt:lpstr>Selection Sort</vt:lpstr>
      <vt:lpstr>Revisiting Binary Search</vt:lpstr>
      <vt:lpstr>Binary Search</vt:lpstr>
      <vt:lpstr>Eliminate half of the array</vt:lpstr>
      <vt:lpstr>Eliminate half of the array</vt:lpstr>
      <vt:lpstr>How to determine if the region has items (is not empty)?</vt:lpstr>
      <vt:lpstr>How to determine if the region has items (is not empty)?</vt:lpstr>
      <vt:lpstr>How do we adjust start and end?</vt:lpstr>
      <vt:lpstr>How do we adjust start and end?</vt:lpstr>
      <vt:lpstr>How do we adjust start and end?</vt:lpstr>
      <vt:lpstr>How do we adjust start and end?</vt:lpstr>
      <vt:lpstr>How do we adjust start and end?</vt:lpstr>
      <vt:lpstr>How do we adjust start and end?</vt:lpstr>
      <vt:lpstr>How do we adjust start and end?</vt:lpstr>
      <vt:lpstr>How to determine the mid point?</vt:lpstr>
      <vt:lpstr>How to determine the mid point?</vt:lpstr>
      <vt:lpstr>Algorithm Summary</vt:lpstr>
      <vt:lpstr>Overall Summary</vt:lpstr>
      <vt:lpstr>Overall Summary</vt:lpstr>
    </vt:vector>
  </TitlesOfParts>
  <Company>Florida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and CS</dc:title>
  <dc:creator>pkc</dc:creator>
  <cp:lastModifiedBy>Philip  Chan</cp:lastModifiedBy>
  <cp:revision>1180</cp:revision>
  <dcterms:created xsi:type="dcterms:W3CDTF">2010-02-05T18:14:00Z</dcterms:created>
  <dcterms:modified xsi:type="dcterms:W3CDTF">2014-11-19T17:48:16Z</dcterms:modified>
</cp:coreProperties>
</file>