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>
        <p:scale>
          <a:sx n="100" d="100"/>
          <a:sy n="100" d="100"/>
        </p:scale>
        <p:origin x="-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39776D2-FE8D-4A4A-BACD-6D0BF70723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06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1CD2E32-0CE7-4F53-9C3C-4C91FB5A74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4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ABB81-C2BE-40DF-BFBC-D32011AC8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6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89209-3FA6-4580-B278-5B324E954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50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DDA5A-A587-452B-B0D3-061817283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45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06A6D-3E6D-439F-9DC0-D5C559F1C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69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44EDE-FB05-4CD4-8F43-B39C75742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52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96E29-9846-49AF-947D-06473CA32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6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38C51-3400-4469-B868-E997CBD8AE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33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4196-0EAB-4E4D-9271-0F904A4C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7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FDEA-A0DA-40BF-AF03-BA9298F34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6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D48F5-964C-4B2C-9904-0A3BD1636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4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9273F-D135-4222-9F39-E51DC67FC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24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725B4-8A82-402F-95BC-ADA195AAF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6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4AFEA-2B15-4F6E-8EBE-79EEFD6CE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7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06902DC-881E-485C-9F88-B61B72B45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Health and 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Philip Chan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Function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i="1" dirty="0" smtClean="0"/>
                  <a:t>a</a:t>
                </a:r>
                <a:r>
                  <a:rPr lang="en-US" dirty="0" smtClean="0"/>
                  <a:t> </a:t>
                </a:r>
                <a:r>
                  <a:rPr lang="en-US" dirty="0" smtClean="0"/>
                  <a:t>and </a:t>
                </a:r>
                <a:r>
                  <a:rPr lang="en-US" i="1" dirty="0" smtClean="0"/>
                  <a:t>b</a:t>
                </a:r>
                <a:r>
                  <a:rPr lang="en-US" dirty="0" smtClean="0"/>
                  <a:t>: two patients</a:t>
                </a:r>
              </a:p>
              <a:p>
                <a:r>
                  <a:rPr lang="en-US" i="1" dirty="0" err="1"/>
                  <a:t>a</a:t>
                </a:r>
                <a:r>
                  <a:rPr lang="en-US" i="1" baseline="-25000" dirty="0" err="1" smtClean="0"/>
                  <a:t>i</a:t>
                </a:r>
                <a:r>
                  <a:rPr lang="en-US" dirty="0" smtClean="0"/>
                  <a:t> </a:t>
                </a:r>
                <a:r>
                  <a:rPr lang="en-US" dirty="0" smtClean="0"/>
                  <a:t>and </a:t>
                </a:r>
                <a:r>
                  <a:rPr lang="en-US" i="1" dirty="0" smtClean="0"/>
                  <a:t>b</a:t>
                </a:r>
                <a:r>
                  <a:rPr lang="en-US" i="1" baseline="-25000" dirty="0" smtClean="0"/>
                  <a:t>i</a:t>
                </a:r>
                <a:r>
                  <a:rPr lang="en-US" dirty="0" smtClean="0"/>
                  <a:t>: expression level of gene </a:t>
                </a:r>
                <a:r>
                  <a:rPr lang="en-US" i="1" dirty="0" err="1" smtClean="0"/>
                  <a:t>i</a:t>
                </a:r>
                <a:endParaRPr lang="en-US" i="1" dirty="0" smtClean="0"/>
              </a:p>
              <a:p>
                <a:pPr lvl="1"/>
                <a:endParaRPr lang="en-US" dirty="0"/>
              </a:p>
              <a:p>
                <a:r>
                  <a:rPr lang="en-US" dirty="0"/>
                  <a:t>Euclidean </a:t>
                </a:r>
                <a:r>
                  <a:rPr lang="en-US" dirty="0" smtClean="0"/>
                  <a:t>distance</a:t>
                </a:r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nary>
                          <m:naryPr>
                            <m:chr m:val="∑"/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sup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  <m:r>
                                  <a:rPr lang="en-US" b="0" i="1" baseline="-25000" smtClean="0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 −</m:t>
                                </m:r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  <m:r>
                                  <a:rPr lang="en-US" b="0" i="1" baseline="-25000" smtClean="0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b="0" i="1" baseline="3000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nary>
                      </m:e>
                    </m:rad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98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145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K-means Clustering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Pick </a:t>
            </a:r>
            <a:r>
              <a:rPr lang="en-US" i="1" dirty="0" smtClean="0"/>
              <a:t>k</a:t>
            </a:r>
            <a:r>
              <a:rPr lang="en-US" dirty="0" smtClean="0"/>
              <a:t> random patients as centroids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ssign each </a:t>
            </a:r>
            <a:r>
              <a:rPr lang="en-US" dirty="0"/>
              <a:t>patient to the cluster with the closest </a:t>
            </a:r>
            <a:r>
              <a:rPr lang="en-US" dirty="0" smtClean="0"/>
              <a:t>centroid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</a:t>
            </a:r>
            <a:endParaRPr lang="en-US" dirty="0"/>
          </a:p>
          <a:p>
            <a:pPr marL="971550" lvl="1" indent="-514350">
              <a:buAutoNum type="alphaLcPeriod"/>
            </a:pPr>
            <a:r>
              <a:rPr lang="en-US" dirty="0"/>
              <a:t>C</a:t>
            </a:r>
            <a:r>
              <a:rPr lang="en-US" dirty="0" smtClean="0"/>
              <a:t>alculate </a:t>
            </a:r>
            <a:r>
              <a:rPr lang="en-US" dirty="0"/>
              <a:t>the </a:t>
            </a:r>
            <a:r>
              <a:rPr lang="en-US" dirty="0" smtClean="0"/>
              <a:t>centroid </a:t>
            </a:r>
            <a:r>
              <a:rPr lang="en-US" dirty="0"/>
              <a:t>f</a:t>
            </a:r>
            <a:r>
              <a:rPr lang="en-US" dirty="0" smtClean="0"/>
              <a:t>or each cluster</a:t>
            </a:r>
          </a:p>
          <a:p>
            <a:pPr marL="971550" lvl="1" indent="-514350">
              <a:buAutoNum type="alphaLcPeriod"/>
            </a:pPr>
            <a:r>
              <a:rPr lang="en-US" dirty="0" smtClean="0"/>
              <a:t>Assign </a:t>
            </a:r>
            <a:r>
              <a:rPr lang="en-US" dirty="0"/>
              <a:t>each patient to the cluster with the closest </a:t>
            </a:r>
            <a:r>
              <a:rPr lang="en-US" dirty="0" smtClean="0"/>
              <a:t>centroid</a:t>
            </a:r>
          </a:p>
          <a:p>
            <a:pPr marL="457200" lvl="1" indent="0">
              <a:buNone/>
            </a:pPr>
            <a:r>
              <a:rPr lang="en-US" dirty="0" smtClean="0"/>
              <a:t>Until no changes in </a:t>
            </a:r>
            <a:r>
              <a:rPr lang="en-US" dirty="0"/>
              <a:t>cluster membership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0031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Centroid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err="1" smtClean="0"/>
              <a:t>centroid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pPr lvl="1"/>
            <a:r>
              <a:rPr lang="en-US" dirty="0" smtClean="0"/>
              <a:t>the expression of gene </a:t>
            </a:r>
            <a:r>
              <a:rPr lang="en-US" i="1" dirty="0"/>
              <a:t>i</a:t>
            </a:r>
            <a:r>
              <a:rPr lang="en-US" dirty="0" smtClean="0"/>
              <a:t> of the centroid</a:t>
            </a:r>
          </a:p>
          <a:p>
            <a:r>
              <a:rPr lang="en-US" i="1" dirty="0" err="1" smtClean="0"/>
              <a:t>centroid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= avg. expression of </a:t>
            </a:r>
            <a:r>
              <a:rPr lang="en-US" dirty="0"/>
              <a:t>gene </a:t>
            </a:r>
            <a:r>
              <a:rPr lang="en-US" i="1" dirty="0" err="1"/>
              <a:t>i</a:t>
            </a:r>
            <a:r>
              <a:rPr lang="en-US" dirty="0"/>
              <a:t> </a:t>
            </a:r>
            <a:r>
              <a:rPr lang="en-US" dirty="0" smtClean="0"/>
              <a:t>in the cluster</a:t>
            </a:r>
            <a:endParaRPr lang="en-US" i="1" baseline="-25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04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</a:t>
            </a:r>
            <a:r>
              <a:rPr lang="en-US"/>
              <a:t>://</a:t>
            </a:r>
            <a:r>
              <a:rPr lang="en-US" smtClean="0"/>
              <a:t>shabal.in/visuals/kmeans/1.html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444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DNA, Genes, 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relationship among</a:t>
            </a:r>
          </a:p>
          <a:p>
            <a:pPr lvl="1"/>
            <a:r>
              <a:rPr lang="en-US" dirty="0" smtClean="0"/>
              <a:t>DNA</a:t>
            </a:r>
          </a:p>
          <a:p>
            <a:pPr lvl="1"/>
            <a:r>
              <a:rPr lang="en-US" dirty="0" smtClean="0"/>
              <a:t>Genes</a:t>
            </a:r>
          </a:p>
          <a:p>
            <a:pPr lvl="1"/>
            <a:r>
              <a:rPr lang="en-US" dirty="0" smtClean="0"/>
              <a:t>Proteins</a:t>
            </a:r>
          </a:p>
          <a:p>
            <a:pPr marL="457200" lvl="1" indent="0">
              <a:buNone/>
            </a:pPr>
            <a:r>
              <a:rPr lang="en-US" dirty="0" smtClean="0"/>
              <a:t>?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037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DNA, Genes, Proteins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relationship among</a:t>
            </a:r>
          </a:p>
          <a:p>
            <a:pPr lvl="1"/>
            <a:r>
              <a:rPr lang="en-US" dirty="0" smtClean="0"/>
              <a:t>DNA</a:t>
            </a:r>
          </a:p>
          <a:p>
            <a:pPr lvl="1"/>
            <a:r>
              <a:rPr lang="en-US" dirty="0" smtClean="0"/>
              <a:t>Genes</a:t>
            </a:r>
          </a:p>
          <a:p>
            <a:pPr lvl="1"/>
            <a:r>
              <a:rPr lang="en-US" dirty="0" smtClean="0"/>
              <a:t>Proteins</a:t>
            </a:r>
          </a:p>
          <a:p>
            <a:pPr marL="457200" lvl="1" indent="0">
              <a:buNone/>
            </a:pPr>
            <a:r>
              <a:rPr lang="en-US" dirty="0" smtClean="0"/>
              <a:t>?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Some DNA regions are called genes</a:t>
            </a:r>
          </a:p>
          <a:p>
            <a:pPr lvl="1"/>
            <a:r>
              <a:rPr lang="en-US" dirty="0" smtClean="0"/>
              <a:t>Which are blueprints for making proteins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7160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“active” the gene is</a:t>
            </a:r>
          </a:p>
          <a:p>
            <a:endParaRPr lang="en-US" dirty="0" smtClean="0"/>
          </a:p>
          <a:p>
            <a:r>
              <a:rPr lang="en-US" dirty="0" smtClean="0"/>
              <a:t>Measuring gene expression can help characterize diseases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01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Subtypes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</a:pPr>
            <a:r>
              <a:rPr lang="en-US" dirty="0" smtClean="0"/>
              <a:t>Why do we want to find subtypes?</a:t>
            </a:r>
          </a:p>
          <a:p>
            <a:endParaRPr lang="en-US" dirty="0"/>
          </a:p>
          <a:p>
            <a:r>
              <a:rPr lang="en-US" dirty="0" smtClean="0"/>
              <a:t>For each cancer patient</a:t>
            </a:r>
          </a:p>
          <a:p>
            <a:pPr lvl="1"/>
            <a:r>
              <a:rPr lang="en-US" dirty="0" smtClean="0"/>
              <a:t>We measure gene expression</a:t>
            </a:r>
          </a:p>
          <a:p>
            <a:pPr lvl="1"/>
            <a:r>
              <a:rPr lang="en-US" dirty="0" smtClean="0"/>
              <a:t>How can we find out cancer subtypes?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404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Expression </a:t>
            </a:r>
            <a:r>
              <a:rPr lang="en-US" dirty="0" smtClean="0"/>
              <a:t>levels (values) of each </a:t>
            </a:r>
            <a:r>
              <a:rPr lang="en-US" dirty="0" smtClean="0"/>
              <a:t>gene</a:t>
            </a:r>
          </a:p>
          <a:p>
            <a:pPr lvl="2"/>
            <a:r>
              <a:rPr lang="en-US" dirty="0" smtClean="0"/>
              <a:t>Multiple patients</a:t>
            </a:r>
            <a:endParaRPr lang="en-US" dirty="0" smtClean="0"/>
          </a:p>
          <a:p>
            <a:pPr lvl="1"/>
            <a:r>
              <a:rPr lang="en-US" dirty="0" smtClean="0"/>
              <a:t>Number </a:t>
            </a:r>
            <a:r>
              <a:rPr lang="en-US" dirty="0" smtClean="0"/>
              <a:t>of </a:t>
            </a:r>
            <a:r>
              <a:rPr lang="en-US" dirty="0" smtClean="0"/>
              <a:t>subtypes (clusters)</a:t>
            </a:r>
            <a:endParaRPr lang="en-US" dirty="0" smtClean="0"/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Cancer subtypes </a:t>
            </a:r>
            <a:r>
              <a:rPr lang="en-US" dirty="0" smtClean="0"/>
              <a:t>(clusters)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44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0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Clusters </a:t>
            </a:r>
            <a:r>
              <a:rPr lang="en-US" dirty="0" smtClean="0"/>
              <a:t>(Subtypes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Clusters</a:t>
            </a:r>
          </a:p>
          <a:p>
            <a:pPr lvl="1"/>
            <a:r>
              <a:rPr lang="en-US" dirty="0" smtClean="0"/>
              <a:t>Similar within a cluster</a:t>
            </a:r>
          </a:p>
          <a:p>
            <a:pPr lvl="1"/>
            <a:r>
              <a:rPr lang="en-US" dirty="0" smtClean="0"/>
              <a:t>Different </a:t>
            </a:r>
            <a:r>
              <a:rPr lang="en-US" dirty="0" smtClean="0"/>
              <a:t>across </a:t>
            </a:r>
            <a:r>
              <a:rPr lang="en-US" dirty="0" smtClean="0"/>
              <a:t>clusters</a:t>
            </a:r>
          </a:p>
          <a:p>
            <a:pPr lvl="1"/>
            <a:endParaRPr lang="en-US" dirty="0"/>
          </a:p>
          <a:p>
            <a:r>
              <a:rPr lang="en-US" dirty="0" smtClean="0"/>
              <a:t>We need to define distance (similarity)</a:t>
            </a:r>
          </a:p>
          <a:p>
            <a:pPr lvl="1"/>
            <a:r>
              <a:rPr lang="en-US" dirty="0" smtClean="0"/>
              <a:t>Between two patients in terms of gene expression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86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b</a:t>
            </a:r>
            <a:r>
              <a:rPr lang="en-US" dirty="0" smtClean="0"/>
              <a:t>: two patients</a:t>
            </a:r>
          </a:p>
          <a:p>
            <a:r>
              <a:rPr lang="en-US" i="1" dirty="0" err="1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b</a:t>
            </a:r>
            <a:r>
              <a:rPr lang="en-US" i="1" baseline="-25000" dirty="0" smtClean="0"/>
              <a:t>i</a:t>
            </a:r>
            <a:r>
              <a:rPr lang="en-US" dirty="0" smtClean="0"/>
              <a:t>: expression level of gene </a:t>
            </a:r>
            <a:r>
              <a:rPr lang="en-US" i="1" dirty="0" err="1" smtClean="0"/>
              <a:t>i</a:t>
            </a:r>
            <a:endParaRPr lang="en-US" i="1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94882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38966</TotalTime>
  <Words>259</Words>
  <Application>Microsoft Office PowerPoint</Application>
  <PresentationFormat>On-screen Show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Layers</vt:lpstr>
      <vt:lpstr>Health and CS</vt:lpstr>
      <vt:lpstr>DNA, Genes, Proteins</vt:lpstr>
      <vt:lpstr>DNA, Genes, Proteins</vt:lpstr>
      <vt:lpstr>Gene expression</vt:lpstr>
      <vt:lpstr>Cancer Subtypes</vt:lpstr>
      <vt:lpstr>Problem Formulation</vt:lpstr>
      <vt:lpstr>Clustering</vt:lpstr>
      <vt:lpstr>Clusters (Subtypes)</vt:lpstr>
      <vt:lpstr>Distance Function</vt:lpstr>
      <vt:lpstr>Distance Function</vt:lpstr>
      <vt:lpstr>K-means Clustering Algorithm</vt:lpstr>
      <vt:lpstr>Calculating Centroid</vt:lpstr>
      <vt:lpstr>Animation</vt:lpstr>
    </vt:vector>
  </TitlesOfParts>
  <Company>Florida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and CS</dc:title>
  <dc:creator>pkc</dc:creator>
  <cp:lastModifiedBy>Philip  Chan</cp:lastModifiedBy>
  <cp:revision>1105</cp:revision>
  <dcterms:created xsi:type="dcterms:W3CDTF">2010-02-05T18:14:00Z</dcterms:created>
  <dcterms:modified xsi:type="dcterms:W3CDTF">2013-04-22T17:41:02Z</dcterms:modified>
</cp:coreProperties>
</file>