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66" r:id="rId3"/>
    <p:sldId id="282" r:id="rId4"/>
    <p:sldId id="281" r:id="rId5"/>
    <p:sldId id="256" r:id="rId6"/>
    <p:sldId id="258" r:id="rId7"/>
    <p:sldId id="257" r:id="rId8"/>
    <p:sldId id="274" r:id="rId9"/>
    <p:sldId id="272" r:id="rId10"/>
    <p:sldId id="273" r:id="rId11"/>
    <p:sldId id="259" r:id="rId12"/>
    <p:sldId id="261" r:id="rId13"/>
    <p:sldId id="268" r:id="rId14"/>
    <p:sldId id="270" r:id="rId15"/>
    <p:sldId id="262" r:id="rId16"/>
    <p:sldId id="279" r:id="rId17"/>
    <p:sldId id="263" r:id="rId18"/>
    <p:sldId id="278" r:id="rId19"/>
    <p:sldId id="269" r:id="rId20"/>
    <p:sldId id="277" r:id="rId21"/>
    <p:sldId id="275" r:id="rId22"/>
    <p:sldId id="276" r:id="rId23"/>
    <p:sldId id="264" r:id="rId24"/>
    <p:sldId id="267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FA2B15-AE4A-4619-A163-DA57623E18CC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9519BF-4F80-40B8-93EA-7401AB0F533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10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Raise.me: Identifying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Raise.me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http://www.pbs.org/newshour/bb/need-a-college-scholarship-theres-an-app-for-that/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/>
              <a:t>Why is it </a:t>
            </a:r>
            <a:r>
              <a:rPr lang="en-US" dirty="0" smtClean="0"/>
              <a:t>interesting/useful to you?  What is the value?</a:t>
            </a:r>
          </a:p>
          <a:p>
            <a:endParaRPr lang="en-US" dirty="0"/>
          </a:p>
          <a:p>
            <a:r>
              <a:rPr lang="en-US" dirty="0" smtClean="0"/>
              <a:t>Took advantage of what opportunities?</a:t>
            </a:r>
          </a:p>
          <a:p>
            <a:pPr lvl="1"/>
            <a:r>
              <a:rPr lang="en-US" dirty="0" smtClean="0"/>
              <a:t>Trends (existing or new ones)</a:t>
            </a:r>
          </a:p>
          <a:p>
            <a:pPr lvl="1"/>
            <a:r>
              <a:rPr lang="en-US" dirty="0" smtClean="0"/>
              <a:t>Pains</a:t>
            </a:r>
          </a:p>
          <a:p>
            <a:pPr lvl="1"/>
            <a:r>
              <a:rPr lang="en-US" dirty="0" smtClean="0"/>
              <a:t>Inefficiencies/gaps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0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Favorite System:</a:t>
            </a:r>
            <a:br>
              <a:rPr lang="en-US" dirty="0" smtClean="0"/>
            </a:br>
            <a:r>
              <a:rPr lang="en-US" dirty="0" smtClean="0"/>
              <a:t>Identifying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an existing system/service/software/… that is</a:t>
            </a:r>
          </a:p>
          <a:p>
            <a:pPr lvl="1"/>
            <a:r>
              <a:rPr lang="en-US" dirty="0" smtClean="0"/>
              <a:t>most interesting/useful/…  to you</a:t>
            </a:r>
          </a:p>
          <a:p>
            <a:endParaRPr lang="en-US" dirty="0"/>
          </a:p>
          <a:p>
            <a:r>
              <a:rPr lang="en-US" dirty="0"/>
              <a:t>Why is it </a:t>
            </a:r>
            <a:r>
              <a:rPr lang="en-US" dirty="0" smtClean="0"/>
              <a:t>interesting/useful to you?  What is the value?</a:t>
            </a:r>
          </a:p>
          <a:p>
            <a:endParaRPr lang="en-US" dirty="0"/>
          </a:p>
          <a:p>
            <a:r>
              <a:rPr lang="en-US" dirty="0" smtClean="0"/>
              <a:t>Took advantage of what opportunities?</a:t>
            </a:r>
          </a:p>
          <a:p>
            <a:pPr lvl="1"/>
            <a:r>
              <a:rPr lang="en-US" dirty="0" smtClean="0"/>
              <a:t>Trends (existing or new ones)</a:t>
            </a:r>
          </a:p>
          <a:p>
            <a:pPr lvl="1"/>
            <a:r>
              <a:rPr lang="en-US" dirty="0" smtClean="0"/>
              <a:t>Pains</a:t>
            </a:r>
          </a:p>
          <a:p>
            <a:pPr lvl="1"/>
            <a:r>
              <a:rPr lang="en-US" dirty="0" smtClean="0"/>
              <a:t>Inefficiencies/gaps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27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Favorite System:</a:t>
            </a:r>
            <a:br>
              <a:rPr lang="en-US" dirty="0" smtClean="0"/>
            </a:br>
            <a:r>
              <a:rPr lang="en-US" dirty="0" smtClean="0"/>
              <a:t>Identifying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3309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Choose </a:t>
            </a:r>
            <a:r>
              <a:rPr lang="en-US" dirty="0" smtClean="0"/>
              <a:t>an existing </a:t>
            </a:r>
            <a:r>
              <a:rPr lang="en-US" dirty="0"/>
              <a:t>system/service/software/… that is</a:t>
            </a:r>
          </a:p>
          <a:p>
            <a:pPr lvl="1"/>
            <a:r>
              <a:rPr lang="en-US" dirty="0"/>
              <a:t>most interesting/useful/…  to you</a:t>
            </a:r>
          </a:p>
          <a:p>
            <a:endParaRPr lang="en-US" dirty="0"/>
          </a:p>
          <a:p>
            <a:r>
              <a:rPr lang="en-US" dirty="0" smtClean="0"/>
              <a:t>Why is it interesting/useful to you?  What is the value?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Took advantage of what opportunities?</a:t>
            </a:r>
          </a:p>
          <a:p>
            <a:pPr lvl="1"/>
            <a:r>
              <a:rPr lang="en-US" dirty="0" smtClean="0"/>
              <a:t>Trends (existing or new ones)</a:t>
            </a:r>
          </a:p>
          <a:p>
            <a:pPr lvl="1"/>
            <a:r>
              <a:rPr lang="en-US" dirty="0" smtClean="0"/>
              <a:t>Pains</a:t>
            </a:r>
          </a:p>
          <a:p>
            <a:pPr lvl="1"/>
            <a:r>
              <a:rPr lang="en-US" dirty="0" smtClean="0"/>
              <a:t>Inefficiencies/gaps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Group discussion: additional opportunities? [~</a:t>
            </a:r>
            <a:r>
              <a:rPr lang="en-US" dirty="0">
                <a:solidFill>
                  <a:srgbClr val="FF0000"/>
                </a:solidFill>
              </a:rPr>
              <a:t>4 </a:t>
            </a:r>
            <a:r>
              <a:rPr lang="en-US" dirty="0" smtClean="0">
                <a:solidFill>
                  <a:srgbClr val="FF0000"/>
                </a:solidFill>
              </a:rPr>
              <a:t>students</a:t>
            </a:r>
            <a:r>
              <a:rPr lang="en-US" dirty="0">
                <a:solidFill>
                  <a:srgbClr val="FF0000"/>
                </a:solidFill>
              </a:rPr>
              <a:t>]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86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from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group</a:t>
            </a:r>
          </a:p>
          <a:p>
            <a:pPr lvl="1"/>
            <a:r>
              <a:rPr lang="en-US" dirty="0" smtClean="0"/>
              <a:t>Decides the system that </a:t>
            </a:r>
          </a:p>
          <a:p>
            <a:pPr lvl="2"/>
            <a:r>
              <a:rPr lang="en-US" dirty="0" smtClean="0"/>
              <a:t>took advantage of the most </a:t>
            </a:r>
            <a:r>
              <a:rPr lang="en-US" dirty="0" smtClean="0">
                <a:solidFill>
                  <a:srgbClr val="FF0000"/>
                </a:solidFill>
              </a:rPr>
              <a:t>interesting/clever/… opportunities</a:t>
            </a:r>
          </a:p>
          <a:p>
            <a:pPr lvl="1"/>
            <a:r>
              <a:rPr lang="en-US" dirty="0" smtClean="0"/>
              <a:t>Picks a representative to discuss: 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the system/software/service/…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reated value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nteresting/clever/… opportunities (trends, pains, inefficiencies)</a:t>
            </a:r>
          </a:p>
        </p:txBody>
      </p:sp>
    </p:spTree>
    <p:extLst>
      <p:ext uri="{BB962C8B-B14F-4D97-AF65-F5344CB8AC3E}">
        <p14:creationId xmlns:p14="http://schemas.microsoft.com/office/powerpoint/2010/main" val="3224771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Switching to Your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59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Identify Opportunities--Homework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9499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opportunities:</a:t>
            </a:r>
          </a:p>
          <a:p>
            <a:pPr lvl="1"/>
            <a:r>
              <a:rPr lang="en-US" dirty="0" smtClean="0"/>
              <a:t>Trends (existing or new ones),</a:t>
            </a:r>
          </a:p>
          <a:p>
            <a:pPr lvl="1"/>
            <a:r>
              <a:rPr lang="en-US" dirty="0" smtClean="0"/>
              <a:t>Pains, and/or</a:t>
            </a:r>
          </a:p>
          <a:p>
            <a:pPr lvl="1"/>
            <a:r>
              <a:rPr lang="en-US" dirty="0" smtClean="0"/>
              <a:t>Inefficiencies/gaps</a:t>
            </a:r>
          </a:p>
          <a:p>
            <a:pPr lvl="1"/>
            <a:r>
              <a:rPr lang="en-US" dirty="0"/>
              <a:t>Ask 3 users if </a:t>
            </a:r>
            <a:r>
              <a:rPr lang="en-US" dirty="0" smtClean="0"/>
              <a:t> they </a:t>
            </a:r>
            <a:r>
              <a:rPr lang="en-US" dirty="0"/>
              <a:t>feel similar </a:t>
            </a:r>
            <a:r>
              <a:rPr lang="en-US" dirty="0" smtClean="0"/>
              <a:t>pains…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123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Generating Ideas--Homework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9499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opportunities:</a:t>
            </a:r>
          </a:p>
          <a:p>
            <a:pPr lvl="1"/>
            <a:r>
              <a:rPr lang="en-US" dirty="0" smtClean="0"/>
              <a:t>Trends (existing or new ones),</a:t>
            </a:r>
          </a:p>
          <a:p>
            <a:pPr lvl="1"/>
            <a:r>
              <a:rPr lang="en-US" dirty="0" smtClean="0"/>
              <a:t>Pains, and/or</a:t>
            </a:r>
          </a:p>
          <a:p>
            <a:pPr lvl="1"/>
            <a:r>
              <a:rPr lang="en-US" dirty="0" smtClean="0"/>
              <a:t>Inefficiencies/gaps</a:t>
            </a:r>
          </a:p>
          <a:p>
            <a:pPr lvl="1"/>
            <a:r>
              <a:rPr lang="en-US" dirty="0"/>
              <a:t>Ask 3 users if </a:t>
            </a:r>
            <a:r>
              <a:rPr lang="en-US" dirty="0" smtClean="0"/>
              <a:t> they </a:t>
            </a:r>
            <a:r>
              <a:rPr lang="en-US" dirty="0"/>
              <a:t>feel similar </a:t>
            </a:r>
            <a:r>
              <a:rPr lang="en-US" dirty="0" smtClean="0"/>
              <a:t>pains…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ideas to create value</a:t>
            </a:r>
          </a:p>
          <a:p>
            <a:pPr lvl="1"/>
            <a:r>
              <a:rPr lang="en-US" dirty="0" smtClean="0"/>
              <a:t>Ask 3 users if the proposed ideas help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[Other competitions:</a:t>
            </a:r>
          </a:p>
          <a:p>
            <a:pPr lvl="1"/>
            <a:r>
              <a:rPr lang="en-US" dirty="0" smtClean="0"/>
              <a:t>cs.fit.edu/~</a:t>
            </a:r>
            <a:r>
              <a:rPr lang="en-US" dirty="0" err="1" smtClean="0"/>
              <a:t>pkc</a:t>
            </a:r>
            <a:r>
              <a:rPr lang="en-US" dirty="0" smtClean="0"/>
              <a:t>/classes/</a:t>
            </a:r>
            <a:r>
              <a:rPr lang="en-US" dirty="0" err="1" smtClean="0"/>
              <a:t>seniorProjects</a:t>
            </a:r>
            <a:r>
              <a:rPr lang="en-US" dirty="0" smtClean="0"/>
              <a:t>/opportunities  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83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Preparing </a:t>
            </a:r>
            <a:r>
              <a:rPr lang="en-US" dirty="0" smtClean="0"/>
              <a:t>Slides--Homework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are the </a:t>
            </a:r>
            <a:r>
              <a:rPr lang="en-US" dirty="0" smtClean="0"/>
              <a:t>opportunities/pains? </a:t>
            </a:r>
            <a:r>
              <a:rPr lang="en-US" dirty="0"/>
              <a:t>[at least 1 slide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/>
              <a:t>Do </a:t>
            </a:r>
            <a:r>
              <a:rPr lang="en-US" dirty="0" smtClean="0"/>
              <a:t>3 </a:t>
            </a:r>
            <a:r>
              <a:rPr lang="en-US" dirty="0"/>
              <a:t>users feel similar pains? [1 slide per user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/>
              <a:t>What are </a:t>
            </a:r>
            <a:r>
              <a:rPr lang="en-US" dirty="0" smtClean="0"/>
              <a:t>your main ideas to improve &amp; create value? </a:t>
            </a:r>
            <a:r>
              <a:rPr lang="en-US" dirty="0"/>
              <a:t>[at least 1 slide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/>
              <a:t>Do </a:t>
            </a:r>
            <a:r>
              <a:rPr lang="en-US" dirty="0" smtClean="0"/>
              <a:t>3 </a:t>
            </a:r>
            <a:r>
              <a:rPr lang="en-US" dirty="0"/>
              <a:t>users think your ideas create value?</a:t>
            </a:r>
          </a:p>
          <a:p>
            <a:pPr lvl="1"/>
            <a:r>
              <a:rPr lang="en-US" dirty="0"/>
              <a:t>If not, what </a:t>
            </a:r>
            <a:r>
              <a:rPr lang="en-US" dirty="0" smtClean="0"/>
              <a:t>are other ideas? </a:t>
            </a:r>
            <a:r>
              <a:rPr lang="en-US" dirty="0"/>
              <a:t>[</a:t>
            </a:r>
            <a:r>
              <a:rPr lang="en-US" dirty="0" smtClean="0"/>
              <a:t>brainstorming with users]</a:t>
            </a:r>
            <a:endParaRPr lang="en-US" dirty="0"/>
          </a:p>
          <a:p>
            <a:pPr lvl="1"/>
            <a:r>
              <a:rPr lang="en-US" dirty="0"/>
              <a:t>[1 slide per idea with feedback from 3 users]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19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Stanford U.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Design Thinking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55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Process (Stanford)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178552"/>
          </a:xfrm>
        </p:spPr>
        <p:txBody>
          <a:bodyPr>
            <a:normAutofit/>
          </a:bodyPr>
          <a:lstStyle/>
          <a:p>
            <a:pPr fontAlgn="base"/>
            <a:r>
              <a:rPr lang="en-US" b="1" dirty="0">
                <a:solidFill>
                  <a:srgbClr val="00B050"/>
                </a:solidFill>
              </a:rPr>
              <a:t>EMPATHIZE: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Work </a:t>
            </a:r>
            <a:r>
              <a:rPr lang="en-US" dirty="0">
                <a:solidFill>
                  <a:schemeClr val="tx1"/>
                </a:solidFill>
              </a:rPr>
              <a:t>to fully </a:t>
            </a:r>
            <a:r>
              <a:rPr lang="en-US" dirty="0">
                <a:solidFill>
                  <a:srgbClr val="FF0000"/>
                </a:solidFill>
              </a:rPr>
              <a:t>understand the experience of the user </a:t>
            </a:r>
            <a:r>
              <a:rPr lang="en-US" dirty="0">
                <a:solidFill>
                  <a:schemeClr val="tx1"/>
                </a:solidFill>
              </a:rPr>
              <a:t>for whom you are designing. </a:t>
            </a:r>
            <a:endParaRPr lang="en-US" dirty="0" smtClean="0">
              <a:solidFill>
                <a:schemeClr val="tx1"/>
              </a:solidFill>
            </a:endParaRPr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Do </a:t>
            </a:r>
            <a:r>
              <a:rPr lang="en-US" dirty="0">
                <a:solidFill>
                  <a:schemeClr val="tx1"/>
                </a:solidFill>
              </a:rPr>
              <a:t>this through observation, interaction, and immersing yourself in their experiences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6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tudent</a:t>
            </a:r>
            <a:r>
              <a:rPr lang="en-US" dirty="0" smtClean="0"/>
              <a:t>-proposed </a:t>
            </a:r>
            <a:r>
              <a:rPr lang="en-US" dirty="0" smtClean="0"/>
              <a:t>projects </a:t>
            </a:r>
            <a:r>
              <a:rPr lang="en-US" dirty="0" smtClean="0"/>
              <a:t>(that </a:t>
            </a:r>
            <a:r>
              <a:rPr lang="en-US" dirty="0" smtClean="0"/>
              <a:t>need my </a:t>
            </a:r>
            <a:r>
              <a:rPr lang="en-US" dirty="0" smtClean="0"/>
              <a:t>approval)</a:t>
            </a:r>
          </a:p>
          <a:p>
            <a:r>
              <a:rPr lang="en-US" dirty="0"/>
              <a:t>Competitions (that need my approval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Approved projects </a:t>
            </a:r>
            <a:r>
              <a:rPr lang="en-US" dirty="0" smtClean="0"/>
              <a:t>from:</a:t>
            </a:r>
            <a:endParaRPr lang="en-US" dirty="0" smtClean="0"/>
          </a:p>
          <a:p>
            <a:pPr lvl="2"/>
            <a:r>
              <a:rPr lang="en-US" dirty="0" smtClean="0"/>
              <a:t>other departments/majors (ECE, MAE, BME, …)</a:t>
            </a:r>
            <a:endParaRPr lang="en-US" dirty="0" smtClean="0"/>
          </a:p>
          <a:p>
            <a:pPr lvl="2"/>
            <a:r>
              <a:rPr lang="en-US" dirty="0" smtClean="0"/>
              <a:t>Florida Tech faculty</a:t>
            </a:r>
          </a:p>
          <a:p>
            <a:pPr lvl="2"/>
            <a:r>
              <a:rPr lang="en-US" dirty="0" smtClean="0"/>
              <a:t>outside </a:t>
            </a:r>
            <a:r>
              <a:rPr lang="en-US" dirty="0" smtClean="0"/>
              <a:t>Florida </a:t>
            </a:r>
            <a:r>
              <a:rPr lang="en-US" dirty="0" smtClean="0"/>
              <a:t>Tech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4127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Process (Stanford)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178552"/>
          </a:xfrm>
        </p:spPr>
        <p:txBody>
          <a:bodyPr>
            <a:normAutofit/>
          </a:bodyPr>
          <a:lstStyle/>
          <a:p>
            <a:pPr fontAlgn="base"/>
            <a:r>
              <a:rPr lang="en-US" b="1" dirty="0">
                <a:solidFill>
                  <a:srgbClr val="00B050"/>
                </a:solidFill>
              </a:rPr>
              <a:t>EMPATHIZE: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Work </a:t>
            </a:r>
            <a:r>
              <a:rPr lang="en-US" dirty="0">
                <a:solidFill>
                  <a:schemeClr val="tx1"/>
                </a:solidFill>
              </a:rPr>
              <a:t>to fully </a:t>
            </a:r>
            <a:r>
              <a:rPr lang="en-US" dirty="0">
                <a:solidFill>
                  <a:srgbClr val="FF0000"/>
                </a:solidFill>
              </a:rPr>
              <a:t>understand the experience of the user </a:t>
            </a:r>
            <a:r>
              <a:rPr lang="en-US" dirty="0">
                <a:solidFill>
                  <a:schemeClr val="tx1"/>
                </a:solidFill>
              </a:rPr>
              <a:t>for whom you are designing. </a:t>
            </a:r>
            <a:endParaRPr lang="en-US" dirty="0" smtClean="0">
              <a:solidFill>
                <a:schemeClr val="tx1"/>
              </a:solidFill>
            </a:endParaRPr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Do </a:t>
            </a:r>
            <a:r>
              <a:rPr lang="en-US" dirty="0">
                <a:solidFill>
                  <a:schemeClr val="tx1"/>
                </a:solidFill>
              </a:rPr>
              <a:t>this through observation, interaction, and immersing yourself in their experiences</a:t>
            </a:r>
            <a:r>
              <a:rPr lang="en-US" dirty="0"/>
              <a:t>.</a:t>
            </a:r>
          </a:p>
          <a:p>
            <a:pPr fontAlgn="base"/>
            <a:r>
              <a:rPr lang="en-US" b="1" dirty="0">
                <a:solidFill>
                  <a:srgbClr val="00B050"/>
                </a:solidFill>
              </a:rPr>
              <a:t>DEFINE:</a:t>
            </a:r>
            <a:r>
              <a:rPr lang="en-US" dirty="0">
                <a:solidFill>
                  <a:srgbClr val="00B050"/>
                </a:solidFill>
              </a:rPr>
              <a:t> </a:t>
            </a:r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Process </a:t>
            </a:r>
            <a:r>
              <a:rPr lang="en-US" dirty="0">
                <a:solidFill>
                  <a:schemeClr val="tx1"/>
                </a:solidFill>
              </a:rPr>
              <a:t>and synthesize </a:t>
            </a:r>
            <a:r>
              <a:rPr lang="en-US" dirty="0">
                <a:solidFill>
                  <a:srgbClr val="FF0000"/>
                </a:solidFill>
              </a:rPr>
              <a:t>the findings from your empathy work </a:t>
            </a:r>
            <a:r>
              <a:rPr lang="en-US" dirty="0">
                <a:solidFill>
                  <a:schemeClr val="tx1"/>
                </a:solidFill>
              </a:rPr>
              <a:t>in order to form a </a:t>
            </a:r>
            <a:r>
              <a:rPr lang="en-US" dirty="0">
                <a:solidFill>
                  <a:srgbClr val="FF0000"/>
                </a:solidFill>
              </a:rPr>
              <a:t>user point of view </a:t>
            </a:r>
            <a:r>
              <a:rPr lang="en-US" dirty="0">
                <a:solidFill>
                  <a:schemeClr val="tx1"/>
                </a:solidFill>
              </a:rPr>
              <a:t>that you will address with your design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3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Process (Stanford)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178552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1" dirty="0">
                <a:solidFill>
                  <a:srgbClr val="00B050"/>
                </a:solidFill>
              </a:rPr>
              <a:t>EMPATHIZE: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Work </a:t>
            </a:r>
            <a:r>
              <a:rPr lang="en-US" dirty="0">
                <a:solidFill>
                  <a:schemeClr val="tx1"/>
                </a:solidFill>
              </a:rPr>
              <a:t>to fully </a:t>
            </a:r>
            <a:r>
              <a:rPr lang="en-US" dirty="0">
                <a:solidFill>
                  <a:srgbClr val="FF0000"/>
                </a:solidFill>
              </a:rPr>
              <a:t>understand the experience of the user </a:t>
            </a:r>
            <a:r>
              <a:rPr lang="en-US" dirty="0">
                <a:solidFill>
                  <a:schemeClr val="tx1"/>
                </a:solidFill>
              </a:rPr>
              <a:t>for whom you are designing. </a:t>
            </a:r>
            <a:endParaRPr lang="en-US" dirty="0" smtClean="0">
              <a:solidFill>
                <a:schemeClr val="tx1"/>
              </a:solidFill>
            </a:endParaRPr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Do </a:t>
            </a:r>
            <a:r>
              <a:rPr lang="en-US" dirty="0">
                <a:solidFill>
                  <a:schemeClr val="tx1"/>
                </a:solidFill>
              </a:rPr>
              <a:t>this through observation, interaction, and immersing yourself in their experiences</a:t>
            </a:r>
            <a:r>
              <a:rPr lang="en-US" dirty="0"/>
              <a:t>.</a:t>
            </a:r>
          </a:p>
          <a:p>
            <a:pPr fontAlgn="base"/>
            <a:r>
              <a:rPr lang="en-US" b="1" dirty="0">
                <a:solidFill>
                  <a:srgbClr val="00B050"/>
                </a:solidFill>
              </a:rPr>
              <a:t>DEFINE:</a:t>
            </a:r>
            <a:r>
              <a:rPr lang="en-US" dirty="0">
                <a:solidFill>
                  <a:srgbClr val="00B050"/>
                </a:solidFill>
              </a:rPr>
              <a:t> </a:t>
            </a:r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Process </a:t>
            </a:r>
            <a:r>
              <a:rPr lang="en-US" dirty="0">
                <a:solidFill>
                  <a:schemeClr val="tx1"/>
                </a:solidFill>
              </a:rPr>
              <a:t>and synthesize </a:t>
            </a:r>
            <a:r>
              <a:rPr lang="en-US" dirty="0">
                <a:solidFill>
                  <a:srgbClr val="FF0000"/>
                </a:solidFill>
              </a:rPr>
              <a:t>the findings from your empathy work </a:t>
            </a:r>
            <a:r>
              <a:rPr lang="en-US" dirty="0">
                <a:solidFill>
                  <a:schemeClr val="tx1"/>
                </a:solidFill>
              </a:rPr>
              <a:t>in order to form a </a:t>
            </a:r>
            <a:r>
              <a:rPr lang="en-US" dirty="0">
                <a:solidFill>
                  <a:srgbClr val="FF0000"/>
                </a:solidFill>
              </a:rPr>
              <a:t>user point of view </a:t>
            </a:r>
            <a:r>
              <a:rPr lang="en-US" dirty="0">
                <a:solidFill>
                  <a:schemeClr val="tx1"/>
                </a:solidFill>
              </a:rPr>
              <a:t>that you will address with your design.</a:t>
            </a:r>
          </a:p>
          <a:p>
            <a:pPr fontAlgn="base"/>
            <a:r>
              <a:rPr lang="en-US" b="1" dirty="0">
                <a:solidFill>
                  <a:srgbClr val="00B050"/>
                </a:solidFill>
              </a:rPr>
              <a:t>IDEATE:</a:t>
            </a:r>
            <a:r>
              <a:rPr lang="en-US" dirty="0">
                <a:solidFill>
                  <a:srgbClr val="00B050"/>
                </a:solidFill>
              </a:rPr>
              <a:t> </a:t>
            </a:r>
            <a:endParaRPr lang="en-US" dirty="0" smtClean="0">
              <a:solidFill>
                <a:srgbClr val="00B050"/>
              </a:solidFill>
            </a:endParaRPr>
          </a:p>
          <a:p>
            <a:pPr lvl="1" fontAlgn="base"/>
            <a:r>
              <a:rPr lang="en-US" dirty="0" smtClean="0">
                <a:solidFill>
                  <a:srgbClr val="FF0000"/>
                </a:solidFill>
              </a:rPr>
              <a:t>Explore </a:t>
            </a:r>
            <a:r>
              <a:rPr lang="en-US" dirty="0">
                <a:solidFill>
                  <a:srgbClr val="FF0000"/>
                </a:solidFill>
              </a:rPr>
              <a:t>a wide variety of possible solutions </a:t>
            </a:r>
            <a:r>
              <a:rPr lang="en-US" dirty="0">
                <a:solidFill>
                  <a:schemeClr val="tx1"/>
                </a:solidFill>
              </a:rPr>
              <a:t>through generating a large quantity of diverse possible solutions, allowing you to step beyond the obvious and explore a range of ideas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3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Process (Stanford)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517855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b="1" dirty="0">
                <a:solidFill>
                  <a:srgbClr val="00B050"/>
                </a:solidFill>
              </a:rPr>
              <a:t>EMPATHIZE: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Work </a:t>
            </a:r>
            <a:r>
              <a:rPr lang="en-US" dirty="0">
                <a:solidFill>
                  <a:schemeClr val="tx1"/>
                </a:solidFill>
              </a:rPr>
              <a:t>to fully </a:t>
            </a:r>
            <a:r>
              <a:rPr lang="en-US" dirty="0">
                <a:solidFill>
                  <a:srgbClr val="FF0000"/>
                </a:solidFill>
              </a:rPr>
              <a:t>understand the experience of the user </a:t>
            </a:r>
            <a:r>
              <a:rPr lang="en-US" dirty="0">
                <a:solidFill>
                  <a:schemeClr val="tx1"/>
                </a:solidFill>
              </a:rPr>
              <a:t>for whom you are designing. </a:t>
            </a:r>
            <a:endParaRPr lang="en-US" dirty="0" smtClean="0">
              <a:solidFill>
                <a:schemeClr val="tx1"/>
              </a:solidFill>
            </a:endParaRPr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Do </a:t>
            </a:r>
            <a:r>
              <a:rPr lang="en-US" dirty="0">
                <a:solidFill>
                  <a:schemeClr val="tx1"/>
                </a:solidFill>
              </a:rPr>
              <a:t>this through observation, interaction, and immersing yourself in their experiences</a:t>
            </a:r>
            <a:r>
              <a:rPr lang="en-US" dirty="0"/>
              <a:t>.</a:t>
            </a:r>
          </a:p>
          <a:p>
            <a:pPr fontAlgn="base"/>
            <a:r>
              <a:rPr lang="en-US" b="1" dirty="0">
                <a:solidFill>
                  <a:srgbClr val="00B050"/>
                </a:solidFill>
              </a:rPr>
              <a:t>DEFINE:</a:t>
            </a:r>
            <a:r>
              <a:rPr lang="en-US" dirty="0">
                <a:solidFill>
                  <a:srgbClr val="00B050"/>
                </a:solidFill>
              </a:rPr>
              <a:t> </a:t>
            </a:r>
          </a:p>
          <a:p>
            <a:pPr lvl="1" fontAlgn="base"/>
            <a:r>
              <a:rPr lang="en-US" dirty="0" smtClean="0">
                <a:solidFill>
                  <a:schemeClr val="tx1"/>
                </a:solidFill>
              </a:rPr>
              <a:t>Process </a:t>
            </a:r>
            <a:r>
              <a:rPr lang="en-US" dirty="0">
                <a:solidFill>
                  <a:schemeClr val="tx1"/>
                </a:solidFill>
              </a:rPr>
              <a:t>and synthesize </a:t>
            </a:r>
            <a:r>
              <a:rPr lang="en-US" dirty="0">
                <a:solidFill>
                  <a:srgbClr val="FF0000"/>
                </a:solidFill>
              </a:rPr>
              <a:t>the findings from your empathy work </a:t>
            </a:r>
            <a:r>
              <a:rPr lang="en-US" dirty="0">
                <a:solidFill>
                  <a:schemeClr val="tx1"/>
                </a:solidFill>
              </a:rPr>
              <a:t>in order to form a </a:t>
            </a:r>
            <a:r>
              <a:rPr lang="en-US" dirty="0">
                <a:solidFill>
                  <a:srgbClr val="FF0000"/>
                </a:solidFill>
              </a:rPr>
              <a:t>user point of view </a:t>
            </a:r>
            <a:r>
              <a:rPr lang="en-US" dirty="0">
                <a:solidFill>
                  <a:schemeClr val="tx1"/>
                </a:solidFill>
              </a:rPr>
              <a:t>that you will address with your design.</a:t>
            </a:r>
          </a:p>
          <a:p>
            <a:pPr fontAlgn="base"/>
            <a:r>
              <a:rPr lang="en-US" b="1" dirty="0">
                <a:solidFill>
                  <a:srgbClr val="00B050"/>
                </a:solidFill>
              </a:rPr>
              <a:t>IDEATE:</a:t>
            </a:r>
            <a:r>
              <a:rPr lang="en-US" dirty="0">
                <a:solidFill>
                  <a:srgbClr val="00B050"/>
                </a:solidFill>
              </a:rPr>
              <a:t> </a:t>
            </a:r>
            <a:endParaRPr lang="en-US" dirty="0" smtClean="0">
              <a:solidFill>
                <a:srgbClr val="00B050"/>
              </a:solidFill>
            </a:endParaRPr>
          </a:p>
          <a:p>
            <a:pPr lvl="1" fontAlgn="base"/>
            <a:r>
              <a:rPr lang="en-US" dirty="0" smtClean="0">
                <a:solidFill>
                  <a:srgbClr val="FF0000"/>
                </a:solidFill>
              </a:rPr>
              <a:t>Explore </a:t>
            </a:r>
            <a:r>
              <a:rPr lang="en-US" dirty="0">
                <a:solidFill>
                  <a:srgbClr val="FF0000"/>
                </a:solidFill>
              </a:rPr>
              <a:t>a wide variety of possible solutions </a:t>
            </a:r>
            <a:r>
              <a:rPr lang="en-US" dirty="0">
                <a:solidFill>
                  <a:schemeClr val="tx1"/>
                </a:solidFill>
              </a:rPr>
              <a:t>through generating a large quantity of diverse possible solutions, allowing you to step beyond the obvious and explore a range of ideas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dirty="0" smtClean="0"/>
              <a:t>Prototype and Test</a:t>
            </a:r>
            <a:endParaRPr lang="en-US" dirty="0"/>
          </a:p>
          <a:p>
            <a:pPr fontAlgn="base"/>
            <a:r>
              <a:rPr lang="en-US" sz="1900" dirty="0"/>
              <a:t>http://dschool.stanford.edu/redesigningtheater/the-design-thinking-process/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3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Feedback and </a:t>
            </a:r>
            <a:r>
              <a:rPr lang="en-US" dirty="0" smtClean="0"/>
              <a:t>Refinement of IDEAS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3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Feedback and </a:t>
            </a:r>
            <a:r>
              <a:rPr lang="en-US" dirty="0" smtClean="0"/>
              <a:t>Refinement—Group Discussion</a:t>
            </a:r>
            <a:br>
              <a:rPr lang="en-US" dirty="0" smtClean="0"/>
            </a:br>
            <a:r>
              <a:rPr lang="en-US" dirty="0" smtClean="0"/>
              <a:t> (~4 students, </a:t>
            </a:r>
            <a:r>
              <a:rPr lang="en-US" dirty="0" err="1" smtClean="0"/>
              <a:t>ie</a:t>
            </a:r>
            <a:r>
              <a:rPr lang="en-US" dirty="0" smtClean="0"/>
              <a:t>, ~3 additional users)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are the </a:t>
            </a:r>
            <a:r>
              <a:rPr lang="en-US" dirty="0" smtClean="0"/>
              <a:t>opportunities/pains? </a:t>
            </a:r>
            <a:r>
              <a:rPr lang="en-US" dirty="0"/>
              <a:t>[at least 1 slide</a:t>
            </a:r>
            <a:r>
              <a:rPr lang="en-US" dirty="0" smtClean="0"/>
              <a:t>]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Do 3 </a:t>
            </a:r>
            <a:r>
              <a:rPr lang="en-US" dirty="0"/>
              <a:t>users feel similar pains? [1 slide per user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/>
              <a:t>What are </a:t>
            </a:r>
            <a:r>
              <a:rPr lang="en-US" dirty="0" smtClean="0"/>
              <a:t>your main ideas to improve &amp; create value? </a:t>
            </a:r>
            <a:r>
              <a:rPr lang="en-US" dirty="0"/>
              <a:t>[at least 1 slide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3 users think your ideas create value?</a:t>
            </a:r>
          </a:p>
          <a:p>
            <a:pPr lvl="1"/>
            <a:r>
              <a:rPr lang="en-US" dirty="0"/>
              <a:t>If not, </a:t>
            </a:r>
            <a:r>
              <a:rPr lang="en-US" dirty="0" smtClean="0"/>
              <a:t>what are other ideas? </a:t>
            </a:r>
            <a:r>
              <a:rPr lang="en-US" dirty="0"/>
              <a:t>[</a:t>
            </a:r>
            <a:r>
              <a:rPr lang="en-US" dirty="0" smtClean="0"/>
              <a:t>brainstorming with users]</a:t>
            </a:r>
            <a:endParaRPr lang="en-US" dirty="0"/>
          </a:p>
          <a:p>
            <a:pPr lvl="1"/>
            <a:r>
              <a:rPr lang="en-US" dirty="0"/>
              <a:t>[1 slide per idea with feedback from 3 users]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49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from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group</a:t>
            </a:r>
          </a:p>
          <a:p>
            <a:pPr lvl="1"/>
            <a:r>
              <a:rPr lang="en-US" dirty="0" smtClean="0"/>
              <a:t>selects the project that has the most potential</a:t>
            </a:r>
          </a:p>
          <a:p>
            <a:pPr lvl="1"/>
            <a:r>
              <a:rPr lang="en-US" dirty="0" smtClean="0"/>
              <a:t>presents the project to the class</a:t>
            </a:r>
          </a:p>
          <a:p>
            <a:pPr lvl="2"/>
            <a:r>
              <a:rPr lang="en-US" dirty="0" smtClean="0"/>
              <a:t>More feedback and refinement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9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for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Proposal Template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s.fit.edu/~</a:t>
            </a:r>
            <a:r>
              <a:rPr lang="en-US" dirty="0" err="1" smtClean="0"/>
              <a:t>pkc</a:t>
            </a:r>
            <a:r>
              <a:rPr lang="en-US" dirty="0" smtClean="0"/>
              <a:t>/classes/</a:t>
            </a:r>
            <a:r>
              <a:rPr lang="en-US" dirty="0" err="1" smtClean="0"/>
              <a:t>seniorProjects</a:t>
            </a:r>
            <a:r>
              <a:rPr lang="en-US" dirty="0" smtClean="0"/>
              <a:t>/opportunities</a:t>
            </a:r>
          </a:p>
          <a:p>
            <a:pPr lvl="1"/>
            <a:r>
              <a:rPr lang="en-US" smtClean="0"/>
              <a:t>More later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Submit as soon as possible</a:t>
            </a:r>
          </a:p>
          <a:p>
            <a:pPr lvl="1"/>
            <a:r>
              <a:rPr lang="en-US" dirty="0" smtClean="0"/>
              <a:t>Usually multiple rounds of revision before approval</a:t>
            </a:r>
          </a:p>
          <a:p>
            <a:pPr lvl="1"/>
            <a:endParaRPr lang="en-US" dirty="0"/>
          </a:p>
          <a:p>
            <a:r>
              <a:rPr lang="en-US" dirty="0" smtClean="0"/>
              <a:t>Approval by the first day of classes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3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CSE-only teams</a:t>
            </a:r>
          </a:p>
          <a:p>
            <a:pPr lvl="1"/>
            <a:r>
              <a:rPr lang="en-US" dirty="0" smtClean="0"/>
              <a:t>2-4 students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CSE + X…  teams</a:t>
            </a:r>
            <a:endParaRPr lang="en-US" dirty="0"/>
          </a:p>
          <a:p>
            <a:pPr lvl="1"/>
            <a:r>
              <a:rPr lang="en-US" dirty="0" smtClean="0"/>
              <a:t>1-4 CSE students + students from other majors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125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Generating Ideas for</a:t>
            </a:r>
            <a:br>
              <a:rPr lang="en-US" dirty="0" smtClean="0"/>
            </a:br>
            <a:r>
              <a:rPr lang="en-US" smtClean="0"/>
              <a:t>Senior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2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>
                <a:solidFill>
                  <a:schemeClr val="tx1"/>
                </a:solidFill>
                <a:latin typeface="Calibri"/>
              </a:rPr>
              <a:t>Identify </a:t>
            </a:r>
            <a:r>
              <a:rPr lang="en-US" sz="3200" dirty="0" smtClean="0">
                <a:solidFill>
                  <a:schemeClr val="tx1"/>
                </a:solidFill>
                <a:latin typeface="Calibri"/>
              </a:rPr>
              <a:t>opportunities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 smtClean="0">
                <a:solidFill>
                  <a:schemeClr val="tx1"/>
                </a:solidFill>
                <a:latin typeface="Calibri"/>
              </a:rPr>
              <a:t>Generate </a:t>
            </a:r>
            <a:r>
              <a:rPr lang="en-US" sz="3200" dirty="0">
                <a:solidFill>
                  <a:schemeClr val="tx1"/>
                </a:solidFill>
                <a:latin typeface="Calibri"/>
              </a:rPr>
              <a:t>ideas for an interesting senior project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676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 Cup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  <a:latin typeface="Calibri"/>
              </a:rPr>
              <a:t>A competition for college students organized by Microsoft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>
              <a:solidFill>
                <a:schemeClr val="tx1"/>
              </a:solidFill>
              <a:latin typeface="Calibri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  <a:latin typeface="Calibri"/>
              </a:rPr>
              <a:t>Would like to come </a:t>
            </a:r>
            <a:r>
              <a:rPr lang="en-US" sz="2400" dirty="0">
                <a:solidFill>
                  <a:schemeClr val="tx1"/>
                </a:solidFill>
                <a:latin typeface="Calibri"/>
              </a:rPr>
              <a:t>up with an idea and use your senior project to design and build a </a:t>
            </a:r>
            <a:r>
              <a:rPr lang="en-US" sz="2400" dirty="0" smtClean="0">
                <a:solidFill>
                  <a:schemeClr val="tx1"/>
                </a:solidFill>
                <a:latin typeface="Calibri"/>
              </a:rPr>
              <a:t>prototype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>
              <a:solidFill>
                <a:schemeClr val="tx1"/>
              </a:solidFill>
              <a:latin typeface="Calibri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  <a:latin typeface="Calibri"/>
              </a:rPr>
              <a:t>Prizes +  a </a:t>
            </a:r>
            <a:r>
              <a:rPr lang="en-US" sz="2400" dirty="0">
                <a:solidFill>
                  <a:schemeClr val="tx1"/>
                </a:solidFill>
                <a:latin typeface="Calibri"/>
              </a:rPr>
              <a:t>trip to participate in the </a:t>
            </a:r>
            <a:r>
              <a:rPr lang="en-US" sz="2400">
                <a:solidFill>
                  <a:schemeClr val="tx1"/>
                </a:solidFill>
                <a:latin typeface="Calibri"/>
              </a:rPr>
              <a:t>final </a:t>
            </a:r>
            <a:r>
              <a:rPr lang="en-US" sz="2400" smtClean="0">
                <a:solidFill>
                  <a:schemeClr val="tx1"/>
                </a:solidFill>
                <a:latin typeface="Calibri"/>
              </a:rPr>
              <a:t>competition</a:t>
            </a:r>
            <a:endParaRPr lang="en-US" sz="2400" dirty="0" smtClean="0">
              <a:solidFill>
                <a:schemeClr val="tx1"/>
              </a:solidFill>
              <a:latin typeface="Calibri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>
              <a:solidFill>
                <a:schemeClr val="tx1"/>
              </a:solidFill>
              <a:latin typeface="Calibri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schemeClr val="tx1"/>
                </a:solidFill>
                <a:latin typeface="Calibri"/>
              </a:rPr>
              <a:t>Imaginecup.com</a:t>
            </a:r>
            <a:endParaRPr lang="en-US" sz="2400" dirty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>
              <a:solidFill>
                <a:srgbClr val="0070C0"/>
              </a:solidFill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27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Identifying Opportunities:</a:t>
            </a:r>
            <a:br>
              <a:rPr lang="en-US" dirty="0" smtClean="0"/>
            </a:br>
            <a:r>
              <a:rPr lang="en-US" dirty="0" smtClean="0"/>
              <a:t>Case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Google: Identifying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Google.com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Early 2000s via  https</a:t>
            </a:r>
            <a:r>
              <a:rPr lang="en-US" dirty="0">
                <a:solidFill>
                  <a:schemeClr val="tx1"/>
                </a:solidFill>
              </a:rPr>
              <a:t>://archive.org/web/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/>
              <a:t>Why is it </a:t>
            </a:r>
            <a:r>
              <a:rPr lang="en-US" dirty="0" smtClean="0"/>
              <a:t>interesting/useful to you?  What is the value?</a:t>
            </a:r>
          </a:p>
          <a:p>
            <a:endParaRPr lang="en-US" dirty="0"/>
          </a:p>
          <a:p>
            <a:r>
              <a:rPr lang="en-US" dirty="0" smtClean="0"/>
              <a:t>Took advantage of what opportunities?</a:t>
            </a:r>
          </a:p>
          <a:p>
            <a:pPr lvl="1"/>
            <a:r>
              <a:rPr lang="en-US" dirty="0" smtClean="0"/>
              <a:t>Trends (existing or new ones)</a:t>
            </a:r>
          </a:p>
          <a:p>
            <a:pPr lvl="1"/>
            <a:r>
              <a:rPr lang="en-US" dirty="0" smtClean="0"/>
              <a:t>Pains</a:t>
            </a:r>
          </a:p>
          <a:p>
            <a:pPr lvl="1"/>
            <a:r>
              <a:rPr lang="en-US" dirty="0" smtClean="0"/>
              <a:t>Inefficiencies/gaps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60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751</TotalTime>
  <Words>660</Words>
  <Application>Microsoft Office PowerPoint</Application>
  <PresentationFormat>On-screen Show (4:3)</PresentationFormat>
  <Paragraphs>162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Types of Projects</vt:lpstr>
      <vt:lpstr>Types of Projects</vt:lpstr>
      <vt:lpstr>Approval for Projects</vt:lpstr>
      <vt:lpstr>Team size</vt:lpstr>
      <vt:lpstr>Generating Ideas for Senior Projects</vt:lpstr>
      <vt:lpstr>Objectives</vt:lpstr>
      <vt:lpstr>Imagine Cup</vt:lpstr>
      <vt:lpstr>Identifying Opportunities: Case Studies</vt:lpstr>
      <vt:lpstr>Google: Identifying Opportunities</vt:lpstr>
      <vt:lpstr>Raise.me: Identifying Opportunities</vt:lpstr>
      <vt:lpstr>Your Favorite System: Identifying Opportunities</vt:lpstr>
      <vt:lpstr>Your Favorite System: Identifying Opportunities</vt:lpstr>
      <vt:lpstr>Reports from Groups</vt:lpstr>
      <vt:lpstr>Switching to Your Project</vt:lpstr>
      <vt:lpstr>1. Identify Opportunities--Homework</vt:lpstr>
      <vt:lpstr>2. Generating Ideas--Homework</vt:lpstr>
      <vt:lpstr>3. Preparing Slides--Homework</vt:lpstr>
      <vt:lpstr> Design Thinking Process</vt:lpstr>
      <vt:lpstr>Design Thinking Process (Stanford)</vt:lpstr>
      <vt:lpstr>Design Thinking Process (Stanford)</vt:lpstr>
      <vt:lpstr>Design Thinking Process (Stanford)</vt:lpstr>
      <vt:lpstr>Design Thinking Process (Stanford)</vt:lpstr>
      <vt:lpstr>Day 2 </vt:lpstr>
      <vt:lpstr>Feedback and Refinement—Group Discussion  (~4 students, ie, ~3 additional users)</vt:lpstr>
      <vt:lpstr>Reports from Groups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Ideas for Senior Project</dc:title>
  <dc:creator>Philip  Chan</dc:creator>
  <cp:lastModifiedBy>Philip  Chan</cp:lastModifiedBy>
  <cp:revision>238</cp:revision>
  <dcterms:created xsi:type="dcterms:W3CDTF">2016-04-11T15:57:44Z</dcterms:created>
  <dcterms:modified xsi:type="dcterms:W3CDTF">2019-04-26T17:11:08Z</dcterms:modified>
</cp:coreProperties>
</file>