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5" r:id="rId4"/>
    <p:sldId id="269" r:id="rId5"/>
    <p:sldId id="258" r:id="rId6"/>
    <p:sldId id="259" r:id="rId7"/>
    <p:sldId id="260" r:id="rId8"/>
    <p:sldId id="261" r:id="rId9"/>
    <p:sldId id="268" r:id="rId10"/>
    <p:sldId id="262" r:id="rId11"/>
    <p:sldId id="263" r:id="rId12"/>
    <p:sldId id="264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9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51C519-3BED-4746-9B40-8A71898E6E4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F50B8D00-869D-430D-B685-7F32869A785C}">
      <dgm:prSet/>
      <dgm:spPr/>
      <dgm:t>
        <a:bodyPr/>
        <a:lstStyle/>
        <a:p>
          <a:r>
            <a:rPr lang="en-US" dirty="0"/>
            <a:t>Testbed for Vulnerability Analysis of Health IoT &amp; Smart Mobile Devices</a:t>
          </a:r>
        </a:p>
      </dgm:t>
    </dgm:pt>
    <dgm:pt modelId="{65AF60EE-6F5F-4C16-91DC-2FC1B34BE59A}" type="parTrans" cxnId="{7741A628-7C0D-4F51-B459-25BAEB2E6851}">
      <dgm:prSet/>
      <dgm:spPr/>
      <dgm:t>
        <a:bodyPr/>
        <a:lstStyle/>
        <a:p>
          <a:endParaRPr lang="en-US"/>
        </a:p>
      </dgm:t>
    </dgm:pt>
    <dgm:pt modelId="{7BFF62C2-EE24-40B5-AC15-5878505B83B0}" type="sibTrans" cxnId="{7741A628-7C0D-4F51-B459-25BAEB2E6851}">
      <dgm:prSet/>
      <dgm:spPr/>
      <dgm:t>
        <a:bodyPr/>
        <a:lstStyle/>
        <a:p>
          <a:endParaRPr lang="en-US"/>
        </a:p>
      </dgm:t>
    </dgm:pt>
    <dgm:pt modelId="{311003FB-0939-4F61-A4CA-D56F5EFEEE1A}">
      <dgm:prSet/>
      <dgm:spPr/>
      <dgm:t>
        <a:bodyPr/>
        <a:lstStyle/>
        <a:p>
          <a:r>
            <a:rPr lang="en-US" dirty="0"/>
            <a:t>Research &amp; Education Testbed</a:t>
          </a:r>
        </a:p>
      </dgm:t>
    </dgm:pt>
    <dgm:pt modelId="{6DE80006-9A69-4B10-BA3F-3EB9BE9D1E27}" type="parTrans" cxnId="{FA03F5AF-1497-4432-B43D-EFD1AE4CBD15}">
      <dgm:prSet/>
      <dgm:spPr/>
      <dgm:t>
        <a:bodyPr/>
        <a:lstStyle/>
        <a:p>
          <a:endParaRPr lang="en-US"/>
        </a:p>
      </dgm:t>
    </dgm:pt>
    <dgm:pt modelId="{60201039-0A84-466E-BDE1-A93FD392B098}" type="sibTrans" cxnId="{FA03F5AF-1497-4432-B43D-EFD1AE4CBD15}">
      <dgm:prSet/>
      <dgm:spPr/>
      <dgm:t>
        <a:bodyPr/>
        <a:lstStyle/>
        <a:p>
          <a:endParaRPr lang="en-US"/>
        </a:p>
      </dgm:t>
    </dgm:pt>
    <dgm:pt modelId="{139837DE-07D8-9140-8D37-9174C63BF322}" type="pres">
      <dgm:prSet presAssocID="{1F51C519-3BED-4746-9B40-8A71898E6E4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F7245B8-D9AC-5344-A355-C12E4D4EE9FE}" type="pres">
      <dgm:prSet presAssocID="{F50B8D00-869D-430D-B685-7F32869A785C}" presName="hierRoot1" presStyleCnt="0"/>
      <dgm:spPr/>
    </dgm:pt>
    <dgm:pt modelId="{DAD7C832-A537-C14C-AC58-8833C6D7916D}" type="pres">
      <dgm:prSet presAssocID="{F50B8D00-869D-430D-B685-7F32869A785C}" presName="composite" presStyleCnt="0"/>
      <dgm:spPr/>
    </dgm:pt>
    <dgm:pt modelId="{807EE571-4C12-6646-84B7-7B4DCB19D2A6}" type="pres">
      <dgm:prSet presAssocID="{F50B8D00-869D-430D-B685-7F32869A785C}" presName="background" presStyleLbl="node0" presStyleIdx="0" presStyleCnt="2"/>
      <dgm:spPr/>
    </dgm:pt>
    <dgm:pt modelId="{C6423A29-FC33-0D41-836C-6188B41A735D}" type="pres">
      <dgm:prSet presAssocID="{F50B8D00-869D-430D-B685-7F32869A785C}" presName="text" presStyleLbl="fgAcc0" presStyleIdx="0" presStyleCnt="2">
        <dgm:presLayoutVars>
          <dgm:chPref val="3"/>
        </dgm:presLayoutVars>
      </dgm:prSet>
      <dgm:spPr/>
    </dgm:pt>
    <dgm:pt modelId="{431D99FC-A43D-F140-8C6A-AE51EF5C1881}" type="pres">
      <dgm:prSet presAssocID="{F50B8D00-869D-430D-B685-7F32869A785C}" presName="hierChild2" presStyleCnt="0"/>
      <dgm:spPr/>
    </dgm:pt>
    <dgm:pt modelId="{25EBD0EC-B99E-7D44-B575-5EC339A55DDA}" type="pres">
      <dgm:prSet presAssocID="{311003FB-0939-4F61-A4CA-D56F5EFEEE1A}" presName="hierRoot1" presStyleCnt="0"/>
      <dgm:spPr/>
    </dgm:pt>
    <dgm:pt modelId="{A9D46593-50BD-784B-8ED0-2ECACB679295}" type="pres">
      <dgm:prSet presAssocID="{311003FB-0939-4F61-A4CA-D56F5EFEEE1A}" presName="composite" presStyleCnt="0"/>
      <dgm:spPr/>
    </dgm:pt>
    <dgm:pt modelId="{FB205626-F0E0-3644-95B4-32017ABCC5DA}" type="pres">
      <dgm:prSet presAssocID="{311003FB-0939-4F61-A4CA-D56F5EFEEE1A}" presName="background" presStyleLbl="node0" presStyleIdx="1" presStyleCnt="2"/>
      <dgm:spPr/>
    </dgm:pt>
    <dgm:pt modelId="{C37B66E7-0DFD-D54F-B001-AD3A2F0AB25B}" type="pres">
      <dgm:prSet presAssocID="{311003FB-0939-4F61-A4CA-D56F5EFEEE1A}" presName="text" presStyleLbl="fgAcc0" presStyleIdx="1" presStyleCnt="2">
        <dgm:presLayoutVars>
          <dgm:chPref val="3"/>
        </dgm:presLayoutVars>
      </dgm:prSet>
      <dgm:spPr/>
    </dgm:pt>
    <dgm:pt modelId="{9CD0C8E4-E530-374B-8AC3-97BDDA66DF70}" type="pres">
      <dgm:prSet presAssocID="{311003FB-0939-4F61-A4CA-D56F5EFEEE1A}" presName="hierChild2" presStyleCnt="0"/>
      <dgm:spPr/>
    </dgm:pt>
  </dgm:ptLst>
  <dgm:cxnLst>
    <dgm:cxn modelId="{7741A628-7C0D-4F51-B459-25BAEB2E6851}" srcId="{1F51C519-3BED-4746-9B40-8A71898E6E4D}" destId="{F50B8D00-869D-430D-B685-7F32869A785C}" srcOrd="0" destOrd="0" parTransId="{65AF60EE-6F5F-4C16-91DC-2FC1B34BE59A}" sibTransId="{7BFF62C2-EE24-40B5-AC15-5878505B83B0}"/>
    <dgm:cxn modelId="{74666E30-D685-EF4C-BCE5-6CFC378685BB}" type="presOf" srcId="{F50B8D00-869D-430D-B685-7F32869A785C}" destId="{C6423A29-FC33-0D41-836C-6188B41A735D}" srcOrd="0" destOrd="0" presId="urn:microsoft.com/office/officeart/2005/8/layout/hierarchy1"/>
    <dgm:cxn modelId="{9BDCEAA6-7BAA-5048-A4A4-2672F9DB528C}" type="presOf" srcId="{311003FB-0939-4F61-A4CA-D56F5EFEEE1A}" destId="{C37B66E7-0DFD-D54F-B001-AD3A2F0AB25B}" srcOrd="0" destOrd="0" presId="urn:microsoft.com/office/officeart/2005/8/layout/hierarchy1"/>
    <dgm:cxn modelId="{FA03F5AF-1497-4432-B43D-EFD1AE4CBD15}" srcId="{1F51C519-3BED-4746-9B40-8A71898E6E4D}" destId="{311003FB-0939-4F61-A4CA-D56F5EFEEE1A}" srcOrd="1" destOrd="0" parTransId="{6DE80006-9A69-4B10-BA3F-3EB9BE9D1E27}" sibTransId="{60201039-0A84-466E-BDE1-A93FD392B098}"/>
    <dgm:cxn modelId="{71C3F3BA-6FF5-4248-A05E-AF720F746253}" type="presOf" srcId="{1F51C519-3BED-4746-9B40-8A71898E6E4D}" destId="{139837DE-07D8-9140-8D37-9174C63BF322}" srcOrd="0" destOrd="0" presId="urn:microsoft.com/office/officeart/2005/8/layout/hierarchy1"/>
    <dgm:cxn modelId="{0E886AA9-AD74-244E-A2D5-32943F912D4D}" type="presParOf" srcId="{139837DE-07D8-9140-8D37-9174C63BF322}" destId="{3F7245B8-D9AC-5344-A355-C12E4D4EE9FE}" srcOrd="0" destOrd="0" presId="urn:microsoft.com/office/officeart/2005/8/layout/hierarchy1"/>
    <dgm:cxn modelId="{FDC7D36B-181D-3C4A-AC25-9A7E97E69F54}" type="presParOf" srcId="{3F7245B8-D9AC-5344-A355-C12E4D4EE9FE}" destId="{DAD7C832-A537-C14C-AC58-8833C6D7916D}" srcOrd="0" destOrd="0" presId="urn:microsoft.com/office/officeart/2005/8/layout/hierarchy1"/>
    <dgm:cxn modelId="{C7B21C85-4F1D-0B4B-BCC7-53080C39478B}" type="presParOf" srcId="{DAD7C832-A537-C14C-AC58-8833C6D7916D}" destId="{807EE571-4C12-6646-84B7-7B4DCB19D2A6}" srcOrd="0" destOrd="0" presId="urn:microsoft.com/office/officeart/2005/8/layout/hierarchy1"/>
    <dgm:cxn modelId="{731BC7AD-377F-694D-94E3-1520D57BFC97}" type="presParOf" srcId="{DAD7C832-A537-C14C-AC58-8833C6D7916D}" destId="{C6423A29-FC33-0D41-836C-6188B41A735D}" srcOrd="1" destOrd="0" presId="urn:microsoft.com/office/officeart/2005/8/layout/hierarchy1"/>
    <dgm:cxn modelId="{ECB006C4-60B1-4145-8693-57D51116733D}" type="presParOf" srcId="{3F7245B8-D9AC-5344-A355-C12E4D4EE9FE}" destId="{431D99FC-A43D-F140-8C6A-AE51EF5C1881}" srcOrd="1" destOrd="0" presId="urn:microsoft.com/office/officeart/2005/8/layout/hierarchy1"/>
    <dgm:cxn modelId="{B9B03D40-0A06-C244-8D67-A7D318579159}" type="presParOf" srcId="{139837DE-07D8-9140-8D37-9174C63BF322}" destId="{25EBD0EC-B99E-7D44-B575-5EC339A55DDA}" srcOrd="1" destOrd="0" presId="urn:microsoft.com/office/officeart/2005/8/layout/hierarchy1"/>
    <dgm:cxn modelId="{F160F9E1-0A74-FC49-937E-8F8DA6A184ED}" type="presParOf" srcId="{25EBD0EC-B99E-7D44-B575-5EC339A55DDA}" destId="{A9D46593-50BD-784B-8ED0-2ECACB679295}" srcOrd="0" destOrd="0" presId="urn:microsoft.com/office/officeart/2005/8/layout/hierarchy1"/>
    <dgm:cxn modelId="{0F5DB201-F926-2C44-8F35-04E6460EE6E6}" type="presParOf" srcId="{A9D46593-50BD-784B-8ED0-2ECACB679295}" destId="{FB205626-F0E0-3644-95B4-32017ABCC5DA}" srcOrd="0" destOrd="0" presId="urn:microsoft.com/office/officeart/2005/8/layout/hierarchy1"/>
    <dgm:cxn modelId="{7DA0A787-9A13-C149-BB8D-6708C78ED59B}" type="presParOf" srcId="{A9D46593-50BD-784B-8ED0-2ECACB679295}" destId="{C37B66E7-0DFD-D54F-B001-AD3A2F0AB25B}" srcOrd="1" destOrd="0" presId="urn:microsoft.com/office/officeart/2005/8/layout/hierarchy1"/>
    <dgm:cxn modelId="{CE8CA1A3-300D-A04F-B7E7-DB0A40B32F22}" type="presParOf" srcId="{25EBD0EC-B99E-7D44-B575-5EC339A55DDA}" destId="{9CD0C8E4-E530-374B-8AC3-97BDDA66DF70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7EE571-4C12-6646-84B7-7B4DCB19D2A6}">
      <dsp:nvSpPr>
        <dsp:cNvPr id="0" name=""/>
        <dsp:cNvSpPr/>
      </dsp:nvSpPr>
      <dsp:spPr>
        <a:xfrm>
          <a:off x="776" y="1211708"/>
          <a:ext cx="2724517" cy="17300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423A29-FC33-0D41-836C-6188B41A735D}">
      <dsp:nvSpPr>
        <dsp:cNvPr id="0" name=""/>
        <dsp:cNvSpPr/>
      </dsp:nvSpPr>
      <dsp:spPr>
        <a:xfrm>
          <a:off x="303500" y="1499296"/>
          <a:ext cx="2724517" cy="17300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Testbed for Vulnerability Analysis of Health IoT &amp; Smart Mobile Devices</a:t>
          </a:r>
        </a:p>
      </dsp:txBody>
      <dsp:txXfrm>
        <a:off x="354172" y="1549968"/>
        <a:ext cx="2623173" cy="1628724"/>
      </dsp:txXfrm>
    </dsp:sp>
    <dsp:sp modelId="{FB205626-F0E0-3644-95B4-32017ABCC5DA}">
      <dsp:nvSpPr>
        <dsp:cNvPr id="0" name=""/>
        <dsp:cNvSpPr/>
      </dsp:nvSpPr>
      <dsp:spPr>
        <a:xfrm>
          <a:off x="3330741" y="1211708"/>
          <a:ext cx="2724517" cy="173006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37B66E7-0DFD-D54F-B001-AD3A2F0AB25B}">
      <dsp:nvSpPr>
        <dsp:cNvPr id="0" name=""/>
        <dsp:cNvSpPr/>
      </dsp:nvSpPr>
      <dsp:spPr>
        <a:xfrm>
          <a:off x="3633465" y="1499296"/>
          <a:ext cx="2724517" cy="17300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 dirty="0"/>
            <a:t>Research &amp; Education Testbed</a:t>
          </a:r>
        </a:p>
      </dsp:txBody>
      <dsp:txXfrm>
        <a:off x="3684137" y="1549968"/>
        <a:ext cx="2623173" cy="16287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A close-up of a logo&#10;&#10;AI-generated content may be incorrect.">
            <a:extLst>
              <a:ext uri="{FF2B5EF4-FFF2-40B4-BE49-F238E27FC236}">
                <a16:creationId xmlns:a16="http://schemas.microsoft.com/office/drawing/2014/main" id="{D4C724F5-B07F-02C4-B9F2-2C4311444A7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44451"/>
            <a:ext cx="1630017" cy="52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1/9/26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A close-up of a logo&#10;&#10;AI-generated content may be incorrect.">
            <a:extLst>
              <a:ext uri="{FF2B5EF4-FFF2-40B4-BE49-F238E27FC236}">
                <a16:creationId xmlns:a16="http://schemas.microsoft.com/office/drawing/2014/main" id="{2A4FCAE5-CD1E-9FEF-5D6C-51D23C975ACF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44451"/>
            <a:ext cx="1630017" cy="521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7D144591-E9E9-4209-8701-3BB48A917D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2F29AD1-D907-851E-2C7F-31CCA534307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573216"/>
              </p:ext>
            </p:extLst>
          </p:nvPr>
        </p:nvGraphicFramePr>
        <p:xfrm>
          <a:off x="1439917" y="435726"/>
          <a:ext cx="6358759" cy="4441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A0DCA620-395C-26A9-B909-1ACB50953AD5}"/>
              </a:ext>
            </a:extLst>
          </p:cNvPr>
          <p:cNvSpPr txBox="1"/>
          <p:nvPr/>
        </p:nvSpPr>
        <p:spPr>
          <a:xfrm>
            <a:off x="3439394" y="4399745"/>
            <a:ext cx="335386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Dr. Abdullah </a:t>
            </a:r>
            <a:r>
              <a:rPr lang="en-US" sz="2800" dirty="0" err="1"/>
              <a:t>Aydeger</a:t>
            </a:r>
            <a:r>
              <a:rPr lang="en-US" sz="2800" dirty="0"/>
              <a:t> </a:t>
            </a:r>
          </a:p>
          <a:p>
            <a:r>
              <a:rPr lang="en-US" sz="2800" dirty="0"/>
              <a:t>Dr. Sneha Sudhakaran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5E8F6C6-A302-7124-AB74-92C53F9AD7CB}"/>
              </a:ext>
            </a:extLst>
          </p:cNvPr>
          <p:cNvSpPr txBox="1"/>
          <p:nvPr/>
        </p:nvSpPr>
        <p:spPr>
          <a:xfrm>
            <a:off x="2364829" y="6052942"/>
            <a:ext cx="33726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</a:rPr>
              <a:t>Device funding : FIT SEED grant</a:t>
            </a:r>
          </a:p>
        </p:txBody>
      </p:sp>
      <p:pic>
        <p:nvPicPr>
          <p:cNvPr id="10" name="Picture 9" descr="A close-up of a logo&#10;&#10;AI-generated content may be incorrect.">
            <a:extLst>
              <a:ext uri="{FF2B5EF4-FFF2-40B4-BE49-F238E27FC236}">
                <a16:creationId xmlns:a16="http://schemas.microsoft.com/office/drawing/2014/main" id="{BC6685F4-0F62-D95D-A32E-B6AD22EFDA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44451"/>
            <a:ext cx="1630017" cy="52116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Software Stack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Android Debug Bridge (ADB)</a:t>
            </a:r>
          </a:p>
          <a:p>
            <a:r>
              <a:rPr dirty="0"/>
              <a:t>Frida</a:t>
            </a:r>
          </a:p>
          <a:p>
            <a:r>
              <a:rPr dirty="0"/>
              <a:t>Wireshark &amp; </a:t>
            </a:r>
            <a:r>
              <a:rPr dirty="0" err="1"/>
              <a:t>tcpdump</a:t>
            </a:r>
            <a:endParaRPr dirty="0"/>
          </a:p>
          <a:p>
            <a:r>
              <a:rPr dirty="0"/>
              <a:t>Firmware extraction tools</a:t>
            </a:r>
          </a:p>
          <a:p>
            <a:r>
              <a:rPr dirty="0"/>
              <a:t>Memory forensics tools</a:t>
            </a:r>
            <a:r>
              <a:rPr lang="en-US" dirty="0"/>
              <a:t> like Volatility, </a:t>
            </a:r>
            <a:r>
              <a:rPr lang="en-US" dirty="0" err="1"/>
              <a:t>binwalk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Network Testbed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Isolated VLAN</a:t>
            </a:r>
          </a:p>
          <a:p>
            <a:r>
              <a:t>MITM proxy</a:t>
            </a:r>
          </a:p>
          <a:p>
            <a:r>
              <a:t>Packet capture</a:t>
            </a:r>
          </a:p>
          <a:p>
            <a:r>
              <a:t>Traffic replay</a:t>
            </a:r>
          </a:p>
          <a:p>
            <a:r>
              <a:t>Attack injection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Firmware &amp; OS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Firmware dumping</a:t>
            </a:r>
          </a:p>
          <a:p>
            <a:r>
              <a:t>Static analysis</a:t>
            </a:r>
          </a:p>
          <a:p>
            <a:r>
              <a:t>Dynamic runtime monitoring</a:t>
            </a:r>
          </a:p>
          <a:p>
            <a:r>
              <a:t>Root/jailbreak environments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Outcomes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Vulnerability reports</a:t>
            </a:r>
          </a:p>
          <a:p>
            <a:r>
              <a:rPr dirty="0"/>
              <a:t>Datasets</a:t>
            </a:r>
          </a:p>
          <a:p>
            <a:r>
              <a:rPr dirty="0"/>
              <a:t>Reproducible labs</a:t>
            </a:r>
          </a:p>
          <a:p>
            <a:r>
              <a:rPr dirty="0"/>
              <a:t>Student &amp; researcher training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Motivation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Rapid growth of Health IoT devices</a:t>
            </a:r>
          </a:p>
          <a:p>
            <a:r>
              <a:rPr dirty="0"/>
              <a:t>Sensitive medical data</a:t>
            </a:r>
          </a:p>
          <a:p>
            <a:r>
              <a:rPr dirty="0"/>
              <a:t>Increased cyber-physical attack surface</a:t>
            </a:r>
          </a:p>
          <a:p>
            <a:r>
              <a:rPr dirty="0"/>
              <a:t>Need reproducible vulnerability testbeds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67B37F-DE65-7D7E-417D-2BB06B8A13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FEFA8-2719-E5C9-E770-175286698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ctr">
            <a:normAutofit fontScale="90000"/>
          </a:bodyPr>
          <a:lstStyle/>
          <a:p>
            <a:r>
              <a:rPr dirty="0"/>
              <a:t>Experiment Workflow</a:t>
            </a:r>
            <a:r>
              <a:rPr lang="en-US" dirty="0"/>
              <a:t> to setup testbed in Lab</a:t>
            </a:r>
            <a:endParaRPr dirty="0"/>
          </a:p>
        </p:txBody>
      </p:sp>
      <p:pic>
        <p:nvPicPr>
          <p:cNvPr id="5" name="Picture 4" descr="A diagram of a computer network&#10;&#10;AI-generated content may be incorrect.">
            <a:extLst>
              <a:ext uri="{FF2B5EF4-FFF2-40B4-BE49-F238E27FC236}">
                <a16:creationId xmlns:a16="http://schemas.microsoft.com/office/drawing/2014/main" id="{84F7C4BA-742E-D5E5-9AF2-71CEEDB619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572" y="1776248"/>
            <a:ext cx="4574628" cy="3881142"/>
          </a:xfrm>
          <a:prstGeom prst="rect">
            <a:avLst/>
          </a:prstGeom>
          <a:noFill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B0440-6679-3918-DF51-2B54D60898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dirty="0"/>
              <a:t>Attack injection</a:t>
            </a:r>
            <a:r>
              <a:rPr lang="en-US" dirty="0"/>
              <a:t>, </a:t>
            </a:r>
            <a:r>
              <a:rPr dirty="0"/>
              <a:t>Behavior monitoring</a:t>
            </a:r>
            <a:r>
              <a:rPr lang="en-US" dirty="0"/>
              <a:t>, </a:t>
            </a:r>
            <a:r>
              <a:rPr dirty="0"/>
              <a:t>Forensic artifact collection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Lab: L3Harris Center for Assured Information IoT lab 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78421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A1A68B-6637-22D8-FF8D-77EE624EE6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A2F69-54B5-B229-EF02-B66F94D8F7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Final Deliverable will be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7BCFA6-475C-357B-A480-E80CEA2A2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Testbed created in Lab</a:t>
            </a:r>
          </a:p>
          <a:p>
            <a:pPr marL="0" indent="0">
              <a:buNone/>
            </a:pPr>
            <a:r>
              <a:rPr lang="en-US" dirty="0"/>
              <a:t>2. </a:t>
            </a:r>
            <a:r>
              <a:rPr lang="en-US"/>
              <a:t>A computer system  </a:t>
            </a:r>
            <a:r>
              <a:rPr lang="en-US" dirty="0"/>
              <a:t>that guides students to do vulnerability analysis on Healthcare </a:t>
            </a:r>
            <a:r>
              <a:rPr lang="en-US" dirty="0" err="1"/>
              <a:t>Iot</a:t>
            </a:r>
            <a:r>
              <a:rPr lang="en-US" dirty="0"/>
              <a:t> devices</a:t>
            </a:r>
          </a:p>
        </p:txBody>
      </p:sp>
    </p:spTree>
    <p:extLst>
      <p:ext uri="{BB962C8B-B14F-4D97-AF65-F5344CB8AC3E}">
        <p14:creationId xmlns:p14="http://schemas.microsoft.com/office/powerpoint/2010/main" val="4009974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Target Devices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Pulse oximeters</a:t>
            </a:r>
          </a:p>
          <a:p>
            <a:r>
              <a:rPr dirty="0"/>
              <a:t>Blood pressure monitors</a:t>
            </a:r>
          </a:p>
          <a:p>
            <a:r>
              <a:rPr dirty="0"/>
              <a:t>Smartwatches</a:t>
            </a:r>
          </a:p>
          <a:p>
            <a:r>
              <a:rPr dirty="0"/>
              <a:t>Mobile phones (Android/iOS)</a:t>
            </a:r>
            <a:endParaRPr lang="en-US" dirty="0"/>
          </a:p>
          <a:p>
            <a:pPr marL="0" indent="0">
              <a:buNone/>
            </a:pPr>
            <a:endParaRPr dirty="0"/>
          </a:p>
        </p:txBody>
      </p:sp>
      <p:pic>
        <p:nvPicPr>
          <p:cNvPr id="5" name="Picture 4" descr="A few electronic devices with a wire attached to it&#10;&#10;AI-generated content may be incorrect.">
            <a:extLst>
              <a:ext uri="{FF2B5EF4-FFF2-40B4-BE49-F238E27FC236}">
                <a16:creationId xmlns:a16="http://schemas.microsoft.com/office/drawing/2014/main" id="{7B414C54-4B6D-2D23-9DF6-7B888242CA9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60410" y="4387850"/>
            <a:ext cx="1701800" cy="11303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Threat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Malware &amp; ransomware</a:t>
            </a:r>
          </a:p>
          <a:p>
            <a:r>
              <a:t>Firmware tampering</a:t>
            </a:r>
          </a:p>
          <a:p>
            <a:r>
              <a:t>Bluetooth/Wi-Fi attacks</a:t>
            </a:r>
          </a:p>
          <a:p>
            <a:r>
              <a:t>Data leakage &amp; privacy violations</a:t>
            </a:r>
          </a:p>
          <a:p>
            <a:r>
              <a:t>Supply chain threats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Testbed Architecture</a:t>
            </a:r>
            <a:r>
              <a:rPr lang="en-US" dirty="0"/>
              <a:t> focus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Device Layer</a:t>
            </a:r>
          </a:p>
          <a:p>
            <a:r>
              <a:rPr dirty="0"/>
              <a:t>Network Layer</a:t>
            </a:r>
          </a:p>
          <a:p>
            <a:r>
              <a:rPr dirty="0"/>
              <a:t>Host Analysis Layer</a:t>
            </a:r>
          </a:p>
          <a:p>
            <a:r>
              <a:rPr dirty="0"/>
              <a:t>Cloud &amp; App Layer</a:t>
            </a:r>
          </a:p>
          <a:p>
            <a:r>
              <a:rPr dirty="0"/>
              <a:t>Monitoring &amp; Control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Hardware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Health IoT devices</a:t>
            </a:r>
          </a:p>
          <a:p>
            <a:r>
              <a:t>Smartphones</a:t>
            </a:r>
          </a:p>
          <a:p>
            <a:r>
              <a:t>Wi-Fi/Bluetooth routers</a:t>
            </a:r>
          </a:p>
          <a:p>
            <a:r>
              <a:t>USB/JTAG interfaces</a:t>
            </a:r>
          </a:p>
          <a:p>
            <a:r>
              <a:t>Isolated lab network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1F894-D9AF-7975-924E-D6DECC0728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4345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Students can select which component they wish to focus when creating testbed and analysis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Medical IoT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901206A-AB24-D25D-D901-946F1465F632}"/>
              </a:ext>
            </a:extLst>
          </p:cNvPr>
          <p:cNvSpPr txBox="1"/>
          <p:nvPr/>
        </p:nvSpPr>
        <p:spPr>
          <a:xfrm>
            <a:off x="804040" y="3106437"/>
            <a:ext cx="8229599" cy="369332"/>
          </a:xfrm>
          <a:prstGeom prst="rect">
            <a:avLst/>
          </a:prstGeom>
          <a:noFill/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txBody>
          <a:bodyPr wrap="square">
            <a:spAutoFit/>
          </a:bodyPr>
          <a:lstStyle/>
          <a:p>
            <a:r>
              <a:rPr lang="en-US" dirty="0"/>
              <a:t>Software Stack           |         Network Testbed     |  Firmware &amp; OS Analysis</a:t>
            </a:r>
          </a:p>
        </p:txBody>
      </p:sp>
      <p:pic>
        <p:nvPicPr>
          <p:cNvPr id="2" name="Picture 1" descr="A diagram of a computer network&#10;&#10;AI-generated content may be incorrect.">
            <a:extLst>
              <a:ext uri="{FF2B5EF4-FFF2-40B4-BE49-F238E27FC236}">
                <a16:creationId xmlns:a16="http://schemas.microsoft.com/office/drawing/2014/main" id="{A7A921D7-D379-4891-19FD-305144A0A1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2151" y="3971062"/>
            <a:ext cx="4319752" cy="234518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32110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252</Words>
  <Application>Microsoft Macintosh PowerPoint</Application>
  <PresentationFormat>On-screen Show (4:3)</PresentationFormat>
  <Paragraphs>66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PowerPoint Presentation</vt:lpstr>
      <vt:lpstr>Motivation</vt:lpstr>
      <vt:lpstr>Experiment Workflow to setup testbed in Lab</vt:lpstr>
      <vt:lpstr>Final Deliverable will be</vt:lpstr>
      <vt:lpstr>Target Devices</vt:lpstr>
      <vt:lpstr>Threat Model</vt:lpstr>
      <vt:lpstr>Testbed Architecture focus</vt:lpstr>
      <vt:lpstr>Hardware Setup</vt:lpstr>
      <vt:lpstr>PowerPoint Presentation</vt:lpstr>
      <vt:lpstr>Software Stack</vt:lpstr>
      <vt:lpstr>Network Testbed</vt:lpstr>
      <vt:lpstr>Firmware &amp; OS Analysis</vt:lpstr>
      <vt:lpstr>Outcomes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Sneha Sudhakaran</cp:lastModifiedBy>
  <cp:revision>4</cp:revision>
  <dcterms:created xsi:type="dcterms:W3CDTF">2013-01-27T09:14:16Z</dcterms:created>
  <dcterms:modified xsi:type="dcterms:W3CDTF">2026-01-09T19:04:40Z</dcterms:modified>
  <cp:category/>
</cp:coreProperties>
</file>