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4" r:id="rId6"/>
    <p:sldId id="261" r:id="rId7"/>
    <p:sldId id="266" r:id="rId8"/>
    <p:sldId id="262" r:id="rId9"/>
    <p:sldId id="263" r:id="rId10"/>
    <p:sldId id="265" r:id="rId11"/>
    <p:sldId id="260" r:id="rId1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 hidden="1"/>
          <p:cNvSpPr/>
          <p:nvPr/>
        </p:nvSpPr>
        <p:spPr>
          <a:xfrm>
            <a:off x="0" y="6705720"/>
            <a:ext cx="9141480" cy="149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" hidden="1"/>
          <p:cNvSpPr/>
          <p:nvPr/>
        </p:nvSpPr>
        <p:spPr>
          <a:xfrm>
            <a:off x="0" y="0"/>
            <a:ext cx="9141480" cy="13906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0440" cy="3070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0440" cy="65444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17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6960" cy="6069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17960" cy="4179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6705720"/>
            <a:ext cx="9141480" cy="149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991720" y="288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0"/>
            <a:ext cx="9141480" cy="25120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146160" y="6391800"/>
            <a:ext cx="8830440" cy="3070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155160" y="2419920"/>
            <a:ext cx="8833320" cy="360"/>
          </a:xfrm>
          <a:prstGeom prst="line">
            <a:avLst/>
          </a:prstGeom>
          <a:ln w="11520" cap="rnd">
            <a:solidFill>
              <a:schemeClr val="accent3">
                <a:shade val="75000"/>
              </a:schemeClr>
            </a:solidFill>
            <a:custDash>
              <a:ds d="3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152280" y="152280"/>
            <a:ext cx="8830440" cy="65444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4267080" y="2115360"/>
            <a:ext cx="606960" cy="6069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4361760" y="2209680"/>
            <a:ext cx="417960" cy="4179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6705720"/>
            <a:ext cx="9141480" cy="1497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0" y="0"/>
            <a:ext cx="9141480" cy="13906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0" y="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8991720" y="0"/>
            <a:ext cx="149760" cy="6855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149400" y="6388560"/>
            <a:ext cx="8830440" cy="3070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152280" y="155520"/>
            <a:ext cx="8830440" cy="65444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17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4267080" y="956160"/>
            <a:ext cx="606960" cy="6069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4361760" y="1050480"/>
            <a:ext cx="417960" cy="4179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6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kc@cs.fit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371600" y="2819520"/>
            <a:ext cx="6398280" cy="174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strike="noStrike" cap="all" spc="231">
                <a:solidFill>
                  <a:srgbClr val="646B86"/>
                </a:solidFill>
                <a:latin typeface="Georgia"/>
                <a:ea typeface="DejaVu Sans"/>
              </a:rPr>
              <a:t>Philip CHaN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728280" y="0"/>
            <a:ext cx="7957440" cy="219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600" spc="-1" dirty="0">
                <a:solidFill>
                  <a:srgbClr val="D16349"/>
                </a:solidFill>
                <a:latin typeface="Georgia"/>
              </a:rPr>
              <a:t>Panther Car Pooling &amp; Parking: Improving On-Campus Traffic and Parking</a:t>
            </a:r>
            <a:endParaRPr lang="en-US" sz="3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Contact Information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Philip Chan (</a:t>
            </a:r>
            <a:r>
              <a:rPr lang="en-US" sz="2700" b="0" u="sng" strike="noStrike" spc="-1">
                <a:solidFill>
                  <a:srgbClr val="00A3D6"/>
                </a:solidFill>
                <a:uFillTx/>
                <a:latin typeface="Georgia"/>
                <a:ea typeface="DejaVu Sans"/>
                <a:hlinkClick r:id="rId2"/>
              </a:rPr>
              <a:t>pkc@cs.fit.edu</a:t>
            </a: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)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Motivation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Car traffic on campus could be </a:t>
            </a:r>
            <a:r>
              <a:rPr lang="en-US" sz="2400" spc="-1" dirty="0">
                <a:solidFill>
                  <a:srgbClr val="000000"/>
                </a:solidFill>
                <a:latin typeface="Georgia"/>
                <a:ea typeface="DejaVu Sans"/>
              </a:rPr>
              <a:t>high during peak times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spc="-1" dirty="0">
                <a:solidFill>
                  <a:srgbClr val="000000"/>
                </a:solidFill>
                <a:latin typeface="Georgia"/>
                <a:ea typeface="DejaVu Sans"/>
              </a:rPr>
              <a:t>Congestion for drivers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spc="-1" dirty="0">
                <a:solidFill>
                  <a:srgbClr val="000000"/>
                </a:solidFill>
                <a:latin typeface="Georgia"/>
                <a:ea typeface="DejaVu Sans"/>
              </a:rPr>
              <a:t>Less safe for pedestrians crossing streets</a:t>
            </a:r>
            <a:endParaRPr lang="en-US" sz="2400" b="0" strike="noStrike" spc="-1" dirty="0">
              <a:solidFill>
                <a:srgbClr val="000000"/>
              </a:solidFill>
              <a:latin typeface="Georgia"/>
              <a:ea typeface="DejaVu Sans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400" spc="-1" dirty="0">
              <a:solidFill>
                <a:srgbClr val="000000"/>
              </a:solidFill>
              <a:latin typeface="Georgia"/>
              <a:ea typeface="DejaVu Sans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Finding open parking spots could </a:t>
            </a:r>
            <a:r>
              <a:rPr lang="en-US" sz="2400" spc="-1" dirty="0">
                <a:solidFill>
                  <a:srgbClr val="000000"/>
                </a:solidFill>
                <a:latin typeface="Georgia"/>
                <a:ea typeface="DejaVu Sans"/>
              </a:rPr>
              <a:t>be difficult during peak times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b="0" strike="noStrike" spc="-1" dirty="0">
                <a:solidFill>
                  <a:srgbClr val="000000"/>
                </a:solidFill>
                <a:latin typeface="Georgia"/>
              </a:rPr>
              <a:t>Time spent circling and looking</a:t>
            </a:r>
            <a:endParaRPr lang="en-US" sz="2400" spc="-1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400" b="0" strike="noStrike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spc="-1" dirty="0">
                <a:solidFill>
                  <a:srgbClr val="000000"/>
                </a:solidFill>
                <a:latin typeface="Georgia"/>
              </a:rPr>
              <a:t>Supply of parking spots is finite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b="0" strike="noStrike" spc="-1" dirty="0">
                <a:solidFill>
                  <a:srgbClr val="000000"/>
                </a:solidFill>
                <a:latin typeface="Georgia"/>
              </a:rPr>
              <a:t>Car pooling can redu</a:t>
            </a:r>
            <a:r>
              <a:rPr lang="en-US" sz="2400" spc="-1" dirty="0">
                <a:solidFill>
                  <a:srgbClr val="000000"/>
                </a:solidFill>
                <a:latin typeface="Georgia"/>
              </a:rPr>
              <a:t>ce demand and traffic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400" spc="-1" dirty="0">
                <a:solidFill>
                  <a:srgbClr val="000000"/>
                </a:solidFill>
                <a:latin typeface="Georgia"/>
              </a:rPr>
              <a:t> save gas/money and reduce pollution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Problem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D</a:t>
            </a:r>
            <a:r>
              <a:rPr lang="en-US" sz="2700" spc="-1" dirty="0">
                <a:solidFill>
                  <a:srgbClr val="000000"/>
                </a:solidFill>
                <a:latin typeface="Georgia"/>
                <a:ea typeface="DejaVu Sans"/>
              </a:rPr>
              <a:t>rivers would like to</a:t>
            </a:r>
            <a:endParaRPr lang="en-US" sz="2700" b="0" strike="noStrike" spc="-1" dirty="0">
              <a:solidFill>
                <a:srgbClr val="000000"/>
              </a:solidFill>
              <a:latin typeface="Georgia"/>
              <a:ea typeface="DejaVu Sans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carpool and 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  <a:ea typeface="DejaVu Sans"/>
              </a:rPr>
              <a:t>find open parking spots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solidFill>
                <a:srgbClr val="000000"/>
              </a:solidFill>
              <a:latin typeface="Georgia"/>
              <a:ea typeface="DejaVu Sans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Effi</a:t>
            </a:r>
            <a:r>
              <a:rPr lang="en-US" sz="2700" spc="-1" dirty="0">
                <a:solidFill>
                  <a:srgbClr val="000000"/>
                </a:solidFill>
                <a:latin typeface="Georgia"/>
                <a:ea typeface="DejaVu Sans"/>
              </a:rPr>
              <a:t>ciently to save time/money</a:t>
            </a:r>
            <a:endParaRPr lang="en-US" sz="2700" b="0" strike="noStrike" spc="-1" dirty="0">
              <a:solidFill>
                <a:srgbClr val="000000"/>
              </a:solidFill>
              <a:latin typeface="Georgia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spc="-1" dirty="0">
                <a:solidFill>
                  <a:srgbClr val="7B9899"/>
                </a:solidFill>
                <a:latin typeface="Georgia"/>
              </a:rPr>
              <a:t>Approach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A system that facilitates</a:t>
            </a:r>
            <a:endParaRPr lang="en-US" sz="27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Dr</a:t>
            </a:r>
            <a:r>
              <a:rPr lang="en-US" sz="2700" spc="-1" dirty="0">
                <a:solidFill>
                  <a:srgbClr val="000000"/>
                </a:solidFill>
                <a:latin typeface="Arial"/>
                <a:ea typeface="DejaVu Sans"/>
              </a:rPr>
              <a:t>ivers with similar schedules and addresses to be matched to carpool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Arial"/>
                <a:ea typeface="DejaVu Sans"/>
              </a:rPr>
              <a:t>Drivers to know where the open spots are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solidFill>
                <a:srgbClr val="000000"/>
              </a:solidFill>
              <a:latin typeface="Georgia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65451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 dirty="0">
                <a:solidFill>
                  <a:srgbClr val="7B9899"/>
                </a:solidFill>
                <a:latin typeface="Georgia"/>
              </a:rPr>
              <a:t>Car Pooling --Drivers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For car pooling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set up a profile with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Daily/weekly schedule and destinations (areas)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pickup/</a:t>
            </a:r>
            <a:r>
              <a:rPr lang="en-US" sz="2700" spc="-1" dirty="0" err="1">
                <a:solidFill>
                  <a:srgbClr val="000000"/>
                </a:solidFill>
                <a:latin typeface="Georgia"/>
              </a:rPr>
              <a:t>dropoff</a:t>
            </a:r>
            <a:r>
              <a:rPr lang="en-US" sz="2700" spc="-1" dirty="0">
                <a:solidFill>
                  <a:srgbClr val="000000"/>
                </a:solidFill>
                <a:latin typeface="Georgia"/>
              </a:rPr>
              <a:t> address </a:t>
            </a:r>
          </a:p>
          <a:p>
            <a:pPr marL="1645920" lvl="3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(rough home </a:t>
            </a:r>
            <a:r>
              <a:rPr lang="en-US" sz="2700" spc="-1" dirty="0" err="1">
                <a:solidFill>
                  <a:srgbClr val="000000"/>
                </a:solidFill>
                <a:latin typeface="Georgia"/>
              </a:rPr>
              <a:t>addr</a:t>
            </a:r>
            <a:r>
              <a:rPr lang="en-US" sz="2700" spc="-1" dirty="0">
                <a:solidFill>
                  <a:srgbClr val="000000"/>
                </a:solidFill>
                <a:latin typeface="Georgia"/>
              </a:rPr>
              <a:t> for privacy)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Preferences: same/mixed gender, same/mixed group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create/join groups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receive a carpooling schedule for the next day/week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chat 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459720" lvl="1">
              <a:spcBef>
                <a:spcPts val="541"/>
              </a:spcBef>
              <a:buClr>
                <a:srgbClr val="D16349"/>
              </a:buClr>
              <a:buSzPct val="85000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5213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 dirty="0">
                <a:solidFill>
                  <a:srgbClr val="7B9899"/>
                </a:solidFill>
                <a:latin typeface="Georgia"/>
              </a:rPr>
              <a:t>Car Pooling -- Sysadmin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manage users</a:t>
            </a: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6426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 dirty="0">
                <a:solidFill>
                  <a:srgbClr val="7B9899"/>
                </a:solidFill>
                <a:latin typeface="Georgia"/>
              </a:rPr>
              <a:t>Car Parking -- Drivers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For finding open spots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view number of open spots in each parking lot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Sorted by distance to the destination (area)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view a map of a parking lot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Open spots are highlighted</a:t>
            </a: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62792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 dirty="0">
                <a:solidFill>
                  <a:srgbClr val="7B9899"/>
                </a:solidFill>
                <a:latin typeface="Georgia"/>
              </a:rPr>
              <a:t>Car Parking -- Server (backend)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receive video feed from cameras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identify open spots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(potential open spots by </a:t>
            </a:r>
            <a:r>
              <a:rPr lang="en-US" sz="2700" spc="-1">
                <a:solidFill>
                  <a:srgbClr val="000000"/>
                </a:solidFill>
                <a:latin typeface="Georgia"/>
              </a:rPr>
              <a:t>detecting people nearby</a:t>
            </a: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Video feed is simulated by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Recorded videos from the second/third floor of a building(s)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roughly the height of a lamppost</a:t>
            </a: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with different times of the day and weather conditions</a:t>
            </a: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9073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200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 dirty="0">
                <a:solidFill>
                  <a:srgbClr val="7B9899"/>
                </a:solidFill>
                <a:latin typeface="Georgia"/>
              </a:rPr>
              <a:t>Sysadmin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1400" cy="45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manage video feeds of parking lots</a:t>
            </a: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Can manage maps and info of parking lots</a:t>
            </a: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1188720" lvl="2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baseline="30000" dirty="0">
              <a:solidFill>
                <a:srgbClr val="000000"/>
              </a:solidFill>
              <a:latin typeface="Georgia"/>
            </a:endParaRPr>
          </a:p>
          <a:p>
            <a:pPr marL="731520" lvl="1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spc="-1" dirty="0">
              <a:solidFill>
                <a:srgbClr val="000000"/>
              </a:solidFill>
              <a:latin typeface="Georgia"/>
            </a:endParaRPr>
          </a:p>
          <a:p>
            <a:pPr marL="274320" indent="-271800"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endParaRPr lang="en-US" sz="27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6358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19267</TotalTime>
  <Words>305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Georgia</vt:lpstr>
      <vt:lpstr>Symbol</vt:lpstr>
      <vt:lpstr>Wingdings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to Harvest Autonomy in Space</dc:title>
  <dc:subject/>
  <dc:creator>Philip  Chan</dc:creator>
  <dc:description/>
  <cp:lastModifiedBy>Philip Chan</cp:lastModifiedBy>
  <cp:revision>496</cp:revision>
  <dcterms:created xsi:type="dcterms:W3CDTF">2019-08-13T15:33:46Z</dcterms:created>
  <dcterms:modified xsi:type="dcterms:W3CDTF">2021-08-09T19:28:48Z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