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jBt3Gj+yF7WNKE2Jm8+49985si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f04ecdcd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f04ecdcd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7F74B-189E-B963-7635-1271A0B9E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FBD2CB-EC1F-7F1D-786D-5A8F824A19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3FBB6-13F6-D67C-1C8D-6575BF25C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2F1BC-6B9A-5757-2A37-51514D1A8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5559F-10CA-1245-5C02-19E186900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2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00E4F-013B-3979-B3F6-7B6E50694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6CB618-670F-D861-48C4-18E63B6FC1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D54E3-B49D-3DC6-2383-5762452C3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4497E-A5D9-8F7D-5E77-4D3ED9A28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EEA36-6355-F714-F646-F8413C2E8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00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6836C0-2C81-D860-61FC-D7FA923E42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990715-C494-3D69-AB0E-7184FD78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98923-F21A-45FE-B583-567EE4428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F1B52-EF9A-0E34-820B-E597BD0C8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4FC-354D-09E6-57F1-46CDB0C2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44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6A488-D007-8D9E-01AF-0D362065F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39558-6F7D-CB19-1647-E5033851B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EB12A-FE02-C4E9-BDC9-D8A03671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8DF50-92E1-ABB7-0E3D-EB26CC844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4AB77-9CFB-5B9E-E1E0-14729419D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8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F2EF3-6110-1886-482C-19B4D52A5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D89947-F229-321D-9A27-741BE664C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2A491-6846-3842-355A-05B23FDFD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19BBF-90B5-4A15-4EDD-25EE2BA8B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708AD-2A37-3152-7FA5-7B04FD82E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55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F66FB-8B1E-CFA2-1D21-6770C11E2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1D56D-FAB9-49C0-2879-BC4ED0AB2A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63CDAF-EBB4-7B58-2BBE-381E92455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74A2E0-C208-1718-C7C2-558463205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885F8-44B7-922E-1DE9-5961193E1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A9EE6D-E796-19DF-29C7-92E181AAF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331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28891-289B-BC93-CC0B-CBC098B6E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B35A79-E258-3D37-C041-8E8DC1336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A45069-30BC-EA77-17DD-F65A70EA2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78322-0083-2041-70F8-7BC56D64C2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C2F844-84D5-1AA6-C2A6-9526B602EB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B2A3D0-32FB-3D34-8388-479312640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B18A6B-8B2A-1A23-C1C6-DDD918019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F2277B-97D2-FA81-FD2D-C733D35BC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03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D6DFA-FFA6-CE47-C23B-F01A55485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D3E076-51C3-A56F-FE34-E415F6338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AF5585-4F54-803C-4735-B970ABA75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8E6E4E-6BFF-541F-BD84-4E4EBAB3D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150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E0520A-2F15-AAC3-9986-273E54DDB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CF0C66-29AD-5847-5C91-D58F67A7F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5FC600-8BA3-EB90-2B79-7AE602031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7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55313-0D42-D06F-D8A0-DBBFE7C80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8DF23-B347-CCD8-13EA-AD23613B8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291E2-105A-12C3-2AE4-1B2B64B12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23AA28-1E89-4EC3-1FC4-943D4D64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D9DF72-EB71-A6AC-5C9A-45B3A2FF4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E7875D-3999-C89A-7492-A4FB8BF89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69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19900-FB7E-E114-B037-7D0A47B06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F56B30-FEAE-0A81-A36C-0D7C3B63C1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3CE394-B05C-333B-1C82-B03BB1362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4A6178-A08E-9764-325A-91C9D0F68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5F1E2-363C-4574-8D54-9B4D28D13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E9A6BA-A270-8F61-D24C-FD430D74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372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254E5F-92EA-FC24-A82C-73B415E4A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2E9D0D-960A-6DAA-E3B6-EA28F29CC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685D3-6802-E96E-55F7-6D057FC766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9DCFB-CA24-FB78-90C6-810ED6C070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9AE07-E1CD-4D2E-6D9A-823350EFE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15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sudhakaran@fit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aydeger@fit.ed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>
            <a:spLocks noGrp="1"/>
          </p:cNvSpPr>
          <p:nvPr>
            <p:ph type="ctrTitle"/>
          </p:nvPr>
        </p:nvSpPr>
        <p:spPr>
          <a:xfrm>
            <a:off x="1648047" y="1499190"/>
            <a:ext cx="6172200" cy="649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Georgia"/>
              <a:buNone/>
            </a:pPr>
            <a:r>
              <a:rPr lang="en-US" sz="2800" dirty="0">
                <a:solidFill>
                  <a:srgbClr val="FF0000"/>
                </a:solidFill>
              </a:rPr>
              <a:t>Basic CPS Attack &amp; Defense Testbed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62" name="Google Shape;162;p1"/>
          <p:cNvSpPr txBox="1">
            <a:spLocks noGrp="1"/>
          </p:cNvSpPr>
          <p:nvPr>
            <p:ph type="subTitle" idx="1"/>
          </p:nvPr>
        </p:nvSpPr>
        <p:spPr>
          <a:xfrm>
            <a:off x="860400" y="2245422"/>
            <a:ext cx="7423200" cy="3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360"/>
              <a:buNone/>
            </a:pPr>
            <a:endParaRPr dirty="0"/>
          </a:p>
          <a:p>
            <a:pPr marL="0" lvl="0" indent="0" algn="ctr" rtl="0">
              <a:spcBef>
                <a:spcPts val="190"/>
              </a:spcBef>
              <a:spcAft>
                <a:spcPts val="0"/>
              </a:spcAft>
              <a:buSzPts val="1700"/>
              <a:buNone/>
            </a:pPr>
            <a:endParaRPr lang="en-US" dirty="0"/>
          </a:p>
          <a:p>
            <a:pPr marL="0" lvl="0" indent="0" algn="ctr" rtl="0">
              <a:spcBef>
                <a:spcPts val="19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CYBER-PHYSICAL SYSTEM (CPS) ATTACK AND DEFENSE TESTBED USING ALLEN-BRADLEY, SIEMENS, AND MODICON INDUSTRIAL IOT DEVICES</a:t>
            </a:r>
            <a:endParaRPr dirty="0"/>
          </a:p>
          <a:p>
            <a:pPr marL="0" lvl="0" indent="0" algn="ctr" rtl="0">
              <a:spcBef>
                <a:spcPts val="152"/>
              </a:spcBef>
              <a:spcAft>
                <a:spcPts val="0"/>
              </a:spcAft>
              <a:buSzPts val="1360"/>
              <a:buNone/>
            </a:pPr>
            <a:endParaRPr dirty="0"/>
          </a:p>
          <a:p>
            <a:pPr marL="0" lvl="0" indent="0" algn="ctr" rtl="0">
              <a:spcBef>
                <a:spcPts val="19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TEAM:</a:t>
            </a:r>
            <a:endParaRPr dirty="0"/>
          </a:p>
          <a:p>
            <a:pPr marL="0" lvl="0" indent="0" algn="ctr" rtl="0">
              <a:spcBef>
                <a:spcPts val="19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2–4 CSE STUDENTS</a:t>
            </a:r>
            <a:endParaRPr dirty="0"/>
          </a:p>
          <a:p>
            <a:pPr marL="0" lvl="0" indent="0" algn="ctr" rtl="0">
              <a:spcBef>
                <a:spcPts val="19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 </a:t>
            </a:r>
            <a:r>
              <a:rPr lang="en-US" b="1" dirty="0"/>
              <a:t>FACULTY ADVISOR</a:t>
            </a:r>
          </a:p>
          <a:p>
            <a:pPr marL="0" lvl="0" indent="0" algn="ctr" rtl="0">
              <a:spcBef>
                <a:spcPts val="19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Sneha Sudhakaran and Abdullah Aydeger</a:t>
            </a:r>
          </a:p>
          <a:p>
            <a:pPr marL="0" lvl="0" indent="0" algn="ctr" rtl="0">
              <a:spcBef>
                <a:spcPts val="190"/>
              </a:spcBef>
              <a:spcAft>
                <a:spcPts val="0"/>
              </a:spcAft>
              <a:buSzPts val="1700"/>
              <a:buNone/>
            </a:pPr>
            <a:r>
              <a:rPr lang="en-US" dirty="0">
                <a:hlinkClick r:id="rId3"/>
              </a:rPr>
              <a:t>ssudhakaran@fit.edu</a:t>
            </a:r>
            <a:endParaRPr lang="en-US" dirty="0"/>
          </a:p>
          <a:p>
            <a:pPr marL="0" lvl="0" indent="0" algn="ctr" rtl="0">
              <a:spcBef>
                <a:spcPts val="190"/>
              </a:spcBef>
              <a:spcAft>
                <a:spcPts val="0"/>
              </a:spcAft>
              <a:buSzPts val="1700"/>
              <a:buNone/>
            </a:pPr>
            <a:r>
              <a:rPr lang="en-US" dirty="0">
                <a:hlinkClick r:id="rId4"/>
              </a:rPr>
              <a:t>aaydeger@fit.edu</a:t>
            </a:r>
            <a:endParaRPr lang="en-US" dirty="0"/>
          </a:p>
          <a:p>
            <a:pPr marL="0" lvl="0" indent="0" algn="ctr" rtl="0">
              <a:spcBef>
                <a:spcPts val="190"/>
              </a:spcBef>
              <a:spcAft>
                <a:spcPts val="0"/>
              </a:spcAft>
              <a:buSzPts val="1700"/>
              <a:buNone/>
            </a:pPr>
            <a:endParaRPr lang="en-US" dirty="0"/>
          </a:p>
          <a:p>
            <a:pPr lvl="0">
              <a:spcBef>
                <a:spcPts val="190"/>
              </a:spcBef>
              <a:buSzPts val="1700"/>
            </a:pPr>
            <a:r>
              <a:rPr lang="en-US" dirty="0"/>
              <a:t>Lab: </a:t>
            </a:r>
            <a:r>
              <a:rPr lang="en-US" b="1" dirty="0"/>
              <a:t>IoT Lab, Room 222 L3Harris Center for Assured Information</a:t>
            </a:r>
            <a:endParaRPr lang="en-US" dirty="0"/>
          </a:p>
          <a:p>
            <a:pPr marL="0" lvl="0" indent="0" algn="ctr" rtl="0">
              <a:spcBef>
                <a:spcPts val="190"/>
              </a:spcBef>
              <a:spcAft>
                <a:spcPts val="0"/>
              </a:spcAft>
              <a:buSzPts val="1700"/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800"/>
              <a:buFont typeface="Georgia"/>
              <a:buNone/>
            </a:pPr>
            <a:r>
              <a:rPr lang="en-US" sz="2800"/>
              <a:t>Research Outcomes</a:t>
            </a:r>
            <a:endParaRPr/>
          </a:p>
        </p:txBody>
      </p:sp>
      <p:sp>
        <p:nvSpPr>
          <p:cNvPr id="217" name="Google Shape;217;p1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US" b="1" dirty="0"/>
              <a:t>Expected Deliverables</a:t>
            </a:r>
            <a:endParaRPr b="1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• Modular CPS security laboratory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• Educational exercises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• Benchmark datasets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• AI-enabled attack detection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• Publications and grant proposals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• Industry collaboration platform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04ecdcd4a_0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References</a:t>
            </a:r>
            <a:endParaRPr/>
          </a:p>
        </p:txBody>
      </p:sp>
      <p:sp>
        <p:nvSpPr>
          <p:cNvPr id="223" name="Google Shape;223;g3f04ecdcd4a_0_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Ahmed, I., Roussev, V., Johnson, W. E., Senthivel, S., &amp; Sudhakaran, S. (2016).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A SCADA system testbed for cybersecurity and forensic research and pedagogy. In Proceedings of the 2nd Annual Industrial Control System Security Workshop (pp. 1–9)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"/>
          <p:cNvSpPr txBox="1">
            <a:spLocks noGrp="1"/>
          </p:cNvSpPr>
          <p:nvPr>
            <p:ph type="title"/>
          </p:nvPr>
        </p:nvSpPr>
        <p:spPr>
          <a:xfrm>
            <a:off x="628650" y="-10270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800"/>
              <a:buFont typeface="Georgia"/>
              <a:buNone/>
            </a:pPr>
            <a:r>
              <a:rPr lang="en-US" sz="2800" dirty="0"/>
              <a:t>Introduction</a:t>
            </a:r>
            <a:endParaRPr dirty="0"/>
          </a:p>
        </p:txBody>
      </p:sp>
      <p:sp>
        <p:nvSpPr>
          <p:cNvPr id="169" name="Google Shape;169;p2"/>
          <p:cNvSpPr txBox="1">
            <a:spLocks noGrp="1"/>
          </p:cNvSpPr>
          <p:nvPr>
            <p:ph idx="1"/>
          </p:nvPr>
        </p:nvSpPr>
        <p:spPr>
          <a:xfrm>
            <a:off x="262050" y="1452975"/>
            <a:ext cx="8619900" cy="50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Background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Critical infrastructure increasingly depends on Industrial Control Systems (ICS).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PLCs, HMIs, SCADA, Industrial Ethernet, and IoT devices are attractive cyber targets.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Universities need realistic, safe environments for cybersecurity education and research.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endParaRPr sz="1800" dirty="0"/>
          </a:p>
          <a:p>
            <a:pPr marL="0" lvl="0" indent="0" algn="l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b="1" dirty="0"/>
              <a:t>Goal</a:t>
            </a:r>
            <a:endParaRPr sz="1800" b="1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b="1" dirty="0"/>
              <a:t>Develop a modular CPS security testbed supporting realistic attack and defense experimentation.</a:t>
            </a:r>
            <a:endParaRPr sz="1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title"/>
          </p:nvPr>
        </p:nvSpPr>
        <p:spPr>
          <a:xfrm>
            <a:off x="628650" y="-10270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800"/>
              <a:buFont typeface="Georgia"/>
              <a:buNone/>
            </a:pPr>
            <a:r>
              <a:rPr lang="en-US" sz="2800" dirty="0"/>
              <a:t>Current Industrial Systems</a:t>
            </a:r>
            <a:endParaRPr dirty="0"/>
          </a:p>
        </p:txBody>
      </p:sp>
      <p:sp>
        <p:nvSpPr>
          <p:cNvPr id="175" name="Google Shape;175;p3"/>
          <p:cNvSpPr txBox="1">
            <a:spLocks noGrp="1"/>
          </p:cNvSpPr>
          <p:nvPr>
            <p:ph idx="1"/>
          </p:nvPr>
        </p:nvSpPr>
        <p:spPr>
          <a:xfrm>
            <a:off x="408076" y="1847225"/>
            <a:ext cx="8651700" cy="55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Target Platforms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Allen-Bradley ControlLogix / CompactLogix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Siemens S7 PLCs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Schneider </a:t>
            </a:r>
            <a:r>
              <a:rPr lang="en-US" sz="1800" dirty="0" err="1"/>
              <a:t>Modicon</a:t>
            </a:r>
            <a:r>
              <a:rPr lang="en-US" sz="1800" dirty="0"/>
              <a:t> PLCs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Industrial Ethernet (</a:t>
            </a:r>
            <a:r>
              <a:rPr lang="en-US" sz="1800" dirty="0" err="1"/>
              <a:t>EtherNet</a:t>
            </a:r>
            <a:r>
              <a:rPr lang="en-US" sz="1800" dirty="0"/>
              <a:t>/IP, PROFINET, Modbus TCP)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HMI and SCADA Workstations</a:t>
            </a:r>
            <a:endParaRPr sz="1800" dirty="0"/>
          </a:p>
          <a:p>
            <a:pPr marL="0" lvl="0" indent="0" algn="l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Current Challenges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Expensive commercial testbeds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Limited reproducibility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Lack of standardized educational environments</a:t>
            </a:r>
            <a:endParaRPr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"/>
          <p:cNvSpPr txBox="1">
            <a:spLocks noGrp="1"/>
          </p:cNvSpPr>
          <p:nvPr>
            <p:ph type="ctrTitle"/>
          </p:nvPr>
        </p:nvSpPr>
        <p:spPr>
          <a:xfrm>
            <a:off x="1233377" y="-270502"/>
            <a:ext cx="6630934" cy="1280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Georgia"/>
              <a:buNone/>
            </a:pPr>
            <a:r>
              <a:rPr lang="en-US" sz="2800" dirty="0"/>
              <a:t>Opportunities / Problems</a:t>
            </a:r>
            <a:endParaRPr dirty="0"/>
          </a:p>
        </p:txBody>
      </p:sp>
      <p:sp>
        <p:nvSpPr>
          <p:cNvPr id="180" name="Google Shape;180;p4"/>
          <p:cNvSpPr txBox="1">
            <a:spLocks noGrp="1"/>
          </p:cNvSpPr>
          <p:nvPr>
            <p:ph type="subTitle" idx="1"/>
          </p:nvPr>
        </p:nvSpPr>
        <p:spPr>
          <a:xfrm>
            <a:off x="921250" y="2134650"/>
            <a:ext cx="7990500" cy="25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LACK OF AFFORDABLE MULTI-VENDOR CPS LABORATORIES</a:t>
            </a:r>
            <a:endParaRPr sz="1800" dirty="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LIMITED DATASETS FOR ICS CYBER RESEARCH</a:t>
            </a:r>
            <a:endParaRPr sz="1800" dirty="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MINIMAL HANDS-ON CYBERSECURITY TRAINING</a:t>
            </a:r>
            <a:endParaRPr sz="1800" dirty="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NEED FOR REALISTIC RED-TEAM/BLUE-TEAM EXERCISES</a:t>
            </a:r>
            <a:endParaRPr sz="1800" dirty="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• NEED FOR REPRODUCIBLE BENCHMARKING</a:t>
            </a:r>
            <a:endParaRPr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ct val="100000"/>
              <a:buFont typeface="Georgia"/>
              <a:buNone/>
            </a:pPr>
            <a:r>
              <a:rPr lang="en-US" sz="2800"/>
              <a:t>Proposed Opportunities</a:t>
            </a:r>
            <a:endParaRPr/>
          </a:p>
        </p:txBody>
      </p:sp>
      <p:sp>
        <p:nvSpPr>
          <p:cNvPr id="187" name="Google Shape;187;p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Opportunity 1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Multi-vendor industrial cybersecurity research platform</a:t>
            </a:r>
            <a:endParaRPr sz="1800" dirty="0"/>
          </a:p>
          <a:p>
            <a:pPr marL="0" lvl="0" indent="0" algn="l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Opportunity 2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Safe attack emulation without impacting production systems</a:t>
            </a:r>
            <a:endParaRPr sz="1800" dirty="0"/>
          </a:p>
          <a:p>
            <a:pPr marL="0" lvl="0" indent="0" algn="l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Opportunity 3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Dataset generation for AI-driven ICS security research</a:t>
            </a:r>
            <a:endParaRPr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ct val="100000"/>
              <a:buFont typeface="Georgia"/>
              <a:buNone/>
            </a:pPr>
            <a:r>
              <a:rPr lang="en-US" sz="2800"/>
              <a:t>Core Features</a:t>
            </a:r>
            <a:endParaRPr/>
          </a:p>
        </p:txBody>
      </p:sp>
      <p:sp>
        <p:nvSpPr>
          <p:cNvPr id="193" name="Google Shape;193;p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45"/>
              <a:buNone/>
            </a:pPr>
            <a:r>
              <a:rPr lang="en-US" sz="1800" b="1" dirty="0"/>
              <a:t>Feature 1</a:t>
            </a:r>
            <a:endParaRPr sz="1800" b="1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Integrated Allen-Bradley, Siemens and </a:t>
            </a:r>
            <a:r>
              <a:rPr lang="en-US" sz="1800" dirty="0" err="1"/>
              <a:t>Modicon</a:t>
            </a:r>
            <a:r>
              <a:rPr lang="en-US" sz="1800" dirty="0"/>
              <a:t> network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459"/>
              </a:spcBef>
              <a:spcAft>
                <a:spcPts val="0"/>
              </a:spcAft>
              <a:buSzPts val="1951"/>
              <a:buNone/>
            </a:pP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b="1" dirty="0"/>
              <a:t>Feature 2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Attack Framework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• MITM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• Replay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• Modbus attacks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• PLC logic manipulation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• DoS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459"/>
              </a:spcBef>
              <a:spcAft>
                <a:spcPts val="0"/>
              </a:spcAft>
              <a:buSzPts val="1951"/>
              <a:buNone/>
            </a:pP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b="1" dirty="0"/>
              <a:t>Feature 3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Defense Framework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• Network monitoring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• IDS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• Behavioral anomaly detection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SzPts val="1445"/>
              <a:buNone/>
            </a:pPr>
            <a:r>
              <a:rPr lang="en-US" sz="1800" dirty="0"/>
              <a:t>• AI-assisted detection</a:t>
            </a:r>
            <a:endParaRPr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800"/>
              <a:buFont typeface="Georgia"/>
              <a:buNone/>
            </a:pPr>
            <a:r>
              <a:rPr lang="en-US" sz="2800"/>
              <a:t>Users</a:t>
            </a:r>
            <a:endParaRPr/>
          </a:p>
        </p:txBody>
      </p:sp>
      <p:sp>
        <p:nvSpPr>
          <p:cNvPr id="199" name="Google Shape;199;p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US" b="1" dirty="0"/>
              <a:t>Primary Users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• Researchers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dirty="0"/>
              <a:t>• Students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1700"/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ct val="84848"/>
              <a:buFont typeface="Georgia"/>
              <a:buNone/>
            </a:pPr>
            <a:r>
              <a:rPr lang="en-US" dirty="0"/>
              <a:t>Technical Architecture: We will have an dedicated attack and defense computer </a:t>
            </a:r>
            <a:endParaRPr dirty="0"/>
          </a:p>
        </p:txBody>
      </p:sp>
      <p:sp>
        <p:nvSpPr>
          <p:cNvPr id="205" name="Google Shape;205;p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Industrial Devices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        ↓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Industrial Switch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        ↓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SCADA/HMI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        ↓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Attack Workstation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        ↓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Defense Server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        ↓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Logging + Dataset Repository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SzPts val="2295"/>
              <a:buNone/>
            </a:pP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</a:pPr>
            <a:r>
              <a:rPr lang="en-US" sz="1800" dirty="0"/>
              <a:t>Supports attack replay, detection, and validation.</a:t>
            </a:r>
            <a:endParaRPr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</a:pPr>
            <a:endParaRPr/>
          </a:p>
        </p:txBody>
      </p:sp>
      <p:pic>
        <p:nvPicPr>
          <p:cNvPr id="211" name="Google Shape;211;p9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tretch/>
        </p:blipFill>
        <p:spPr>
          <a:xfrm>
            <a:off x="628649" y="1796902"/>
            <a:ext cx="8228271" cy="4695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412</Words>
  <Application>Microsoft Macintosh PowerPoint</Application>
  <PresentationFormat>On-screen Show (4:3)</PresentationFormat>
  <Paragraphs>97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Georgia</vt:lpstr>
      <vt:lpstr>Office Theme</vt:lpstr>
      <vt:lpstr>Basic CPS Attack &amp; Defense Testbed</vt:lpstr>
      <vt:lpstr>Introduction</vt:lpstr>
      <vt:lpstr>Current Industrial Systems</vt:lpstr>
      <vt:lpstr>Opportunities / Problems</vt:lpstr>
      <vt:lpstr>Proposed Opportunities</vt:lpstr>
      <vt:lpstr>Core Features</vt:lpstr>
      <vt:lpstr>Users</vt:lpstr>
      <vt:lpstr>Technical Architecture: We will have an dedicated attack and defense computer </vt:lpstr>
      <vt:lpstr>PowerPoint Presentation</vt:lpstr>
      <vt:lpstr>Research Outcomes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Philip  Chan</dc:creator>
  <cp:lastModifiedBy>Sneha Sudhakaran</cp:lastModifiedBy>
  <cp:revision>1</cp:revision>
  <dcterms:created xsi:type="dcterms:W3CDTF">2016-06-27T17:46:44Z</dcterms:created>
  <dcterms:modified xsi:type="dcterms:W3CDTF">2026-08-16T12:13:01Z</dcterms:modified>
</cp:coreProperties>
</file>