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1820720-A68A-43B2-976B-9F3D7C3D4C6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0E4F705-69BE-473D-A7AE-BDD50219874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CLICK TO add title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1" name="Graphic 5" descr=""/>
          <p:cNvPicPr/>
          <p:nvPr/>
        </p:nvPicPr>
        <p:blipFill>
          <a:blip r:embed="rId2"/>
          <a:stretch/>
        </p:blipFill>
        <p:spPr>
          <a:xfrm>
            <a:off x="0" y="0"/>
            <a:ext cx="3176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4267080" y="6356520"/>
            <a:ext cx="41792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PRESENTATION TITLE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9579600" y="6356520"/>
            <a:ext cx="17740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6740204-CE19-46B9-B675-43A5B9464606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0" y="0"/>
            <a:ext cx="2590560" cy="1027800"/>
            <a:chOff x="0" y="0"/>
            <a:chExt cx="2590560" cy="1027800"/>
          </a:xfrm>
        </p:grpSpPr>
        <p:sp>
          <p:nvSpPr>
            <p:cNvPr id="42" name="Line 2"/>
            <p:cNvSpPr/>
            <p:nvPr/>
          </p:nvSpPr>
          <p:spPr>
            <a:xfrm flipV="1">
              <a:off x="0" y="0"/>
              <a:ext cx="2590560" cy="761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Line 3"/>
            <p:cNvSpPr/>
            <p:nvPr/>
          </p:nvSpPr>
          <p:spPr>
            <a:xfrm flipH="1">
              <a:off x="0" y="0"/>
              <a:ext cx="704520" cy="1027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838080" y="353520"/>
            <a:ext cx="10515240" cy="132516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838080" y="2111400"/>
            <a:ext cx="10515240" cy="357048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Click icon to add table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838080" y="6356520"/>
            <a:ext cx="38188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PRESENTATION TITLE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BA92057-7F22-4F72-8E5B-81EFBA0FC72F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341000" y="558720"/>
            <a:ext cx="9952920" cy="17805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grpSp>
        <p:nvGrpSpPr>
          <p:cNvPr id="85" name="Group 2"/>
          <p:cNvGrpSpPr/>
          <p:nvPr/>
        </p:nvGrpSpPr>
        <p:grpSpPr>
          <a:xfrm>
            <a:off x="4429800" y="0"/>
            <a:ext cx="7761960" cy="2754720"/>
            <a:chOff x="4429800" y="0"/>
            <a:chExt cx="7761960" cy="2754720"/>
          </a:xfrm>
        </p:grpSpPr>
        <p:sp>
          <p:nvSpPr>
            <p:cNvPr id="86" name="Line 3"/>
            <p:cNvSpPr/>
            <p:nvPr/>
          </p:nvSpPr>
          <p:spPr>
            <a:xfrm flipH="1" flipV="1">
              <a:off x="4429800" y="0"/>
              <a:ext cx="7761960" cy="1217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Line 4"/>
            <p:cNvSpPr/>
            <p:nvPr/>
          </p:nvSpPr>
          <p:spPr>
            <a:xfrm>
              <a:off x="11065680" y="0"/>
              <a:ext cx="1126080" cy="27547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341000" y="2961000"/>
            <a:ext cx="2722680" cy="3510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1341000" y="3391920"/>
            <a:ext cx="2722680" cy="2906640"/>
          </a:xfrm>
          <a:prstGeom prst="rect">
            <a:avLst/>
          </a:prstGeom>
        </p:spPr>
        <p:txBody>
          <a:bodyPr tIns="0">
            <a:normAutofit/>
          </a:bodyPr>
          <a:p>
            <a:pPr marL="283320" indent="-2829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rabicPeriod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56700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lphaLcPeriod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85032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rabicParenR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04256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enorite"/>
              <a:buAutoNum type="alphaLcParenR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4754880" y="2961000"/>
            <a:ext cx="5516640" cy="3510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1" name="PlaceHolder 8"/>
          <p:cNvSpPr>
            <a:spLocks noGrp="1"/>
          </p:cNvSpPr>
          <p:nvPr>
            <p:ph type="body"/>
          </p:nvPr>
        </p:nvSpPr>
        <p:spPr>
          <a:xfrm>
            <a:off x="4754880" y="3324960"/>
            <a:ext cx="5506200" cy="3031200"/>
          </a:xfrm>
          <a:prstGeom prst="rect">
            <a:avLst/>
          </a:prstGeom>
        </p:spPr>
        <p:txBody>
          <a:bodyPr t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2" name="PlaceHolder 9"/>
          <p:cNvSpPr>
            <a:spLocks noGrp="1"/>
          </p:cNvSpPr>
          <p:nvPr>
            <p:ph type="ftr"/>
          </p:nvPr>
        </p:nvSpPr>
        <p:spPr>
          <a:xfrm>
            <a:off x="1333440" y="6356520"/>
            <a:ext cx="38188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PRESENTATION TITLE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3" name="PlaceHolder 10"/>
          <p:cNvSpPr>
            <a:spLocks noGrp="1"/>
          </p:cNvSpPr>
          <p:nvPr>
            <p:ph type="sldNum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7CA73B-C517-4182-9CBC-79A24221D5D6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6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raphic 9" descr=""/>
          <p:cNvPicPr/>
          <p:nvPr/>
        </p:nvPicPr>
        <p:blipFill>
          <a:blip r:embed="rId2"/>
          <a:srcRect l="39434" t="20279" r="0" b="22672"/>
          <a:stretch/>
        </p:blipFill>
        <p:spPr>
          <a:xfrm>
            <a:off x="25920" y="0"/>
            <a:ext cx="4093200" cy="3912120"/>
          </a:xfrm>
          <a:prstGeom prst="rect">
            <a:avLst/>
          </a:prstGeom>
          <a:ln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933640" y="568800"/>
            <a:ext cx="8419680" cy="17805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933640" y="2797200"/>
            <a:ext cx="3924000" cy="4640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933640" y="3251520"/>
            <a:ext cx="3943440" cy="3233880"/>
          </a:xfrm>
          <a:prstGeom prst="rect">
            <a:avLst/>
          </a:prstGeom>
        </p:spPr>
        <p:txBody>
          <a:bodyPr t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7410240" y="2797200"/>
            <a:ext cx="3943440" cy="4640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7410240" y="3251520"/>
            <a:ext cx="3943440" cy="3233880"/>
          </a:xfrm>
          <a:prstGeom prst="rect">
            <a:avLst/>
          </a:prstGeom>
        </p:spPr>
        <p:txBody>
          <a:bodyPr t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43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ftr"/>
          </p:nvPr>
        </p:nvSpPr>
        <p:spPr>
          <a:xfrm>
            <a:off x="2969280" y="6356520"/>
            <a:ext cx="38188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PRESENTATION TITLE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sldNum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49352F9-26F6-489B-8549-67CEC391D97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6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37320"/>
            <a:ext cx="5654880" cy="19976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838080" y="2705040"/>
            <a:ext cx="5733360" cy="4485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838080" y="3154320"/>
            <a:ext cx="5733360" cy="3032280"/>
          </a:xfrm>
          <a:prstGeom prst="rect">
            <a:avLst/>
          </a:prstGeom>
        </p:spPr>
        <p:txBody>
          <a:bodyPr>
            <a:normAutofit/>
          </a:bodyPr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7430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12002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16574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21146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7887240" y="2705040"/>
            <a:ext cx="3943440" cy="4485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800" spc="49" strike="noStrike">
                <a:solidFill>
                  <a:srgbClr val="000000"/>
                </a:solidFill>
                <a:latin typeface="Tenorite"/>
              </a:rPr>
              <a:t>Click to add text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7887240" y="3164760"/>
            <a:ext cx="3943440" cy="3032280"/>
          </a:xfrm>
          <a:prstGeom prst="rect">
            <a:avLst/>
          </a:prstGeom>
        </p:spPr>
        <p:txBody>
          <a:bodyPr t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52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ftr"/>
          </p:nvPr>
        </p:nvSpPr>
        <p:spPr>
          <a:xfrm>
            <a:off x="843840" y="6356520"/>
            <a:ext cx="41144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PRESENTATION TITLE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2F089F1-C429-40CD-A1DD-DFFA50D82DA7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181" name="Graphic 12" descr=""/>
          <p:cNvPicPr/>
          <p:nvPr/>
        </p:nvPicPr>
        <p:blipFill>
          <a:blip r:embed="rId2"/>
          <a:srcRect l="18647" t="318" r="28731" b="73494"/>
          <a:stretch/>
        </p:blipFill>
        <p:spPr>
          <a:xfrm rot="10800000">
            <a:off x="12191400" y="2366280"/>
            <a:ext cx="5883120" cy="23659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38080" y="895320"/>
            <a:ext cx="3247200" cy="19173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148" strike="noStrike" cap="all">
                <a:solidFill>
                  <a:srgbClr val="000000"/>
                </a:solidFill>
                <a:latin typeface="Tenorite"/>
              </a:rPr>
              <a:t>CLICK TO add title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838080" y="2813040"/>
            <a:ext cx="3247200" cy="3238200"/>
          </a:xfrm>
          <a:prstGeom prst="rect">
            <a:avLst/>
          </a:prstGeom>
        </p:spPr>
        <p:txBody>
          <a:bodyPr t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Click to add content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1" marL="28332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2" marL="567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3" marL="85968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  <a:p>
            <a:pPr lvl="4" marL="115200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49" strike="noStrike">
                <a:solidFill>
                  <a:srgbClr val="00000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216320" y="896040"/>
            <a:ext cx="7137000" cy="511560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enorite"/>
              </a:rPr>
              <a:t>Click icon to add table</a:t>
            </a:r>
            <a:endParaRPr b="0" lang="en-US" sz="20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/>
          </p:nvPr>
        </p:nvSpPr>
        <p:spPr>
          <a:xfrm>
            <a:off x="731520" y="6356520"/>
            <a:ext cx="38188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PRESENTATION TITLE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sldNum"/>
          </p:nvPr>
        </p:nvSpPr>
        <p:spPr>
          <a:xfrm>
            <a:off x="10373400" y="6356520"/>
            <a:ext cx="987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F200DDC-DE74-4303-9E2F-4075A8F2B10C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grpSp>
        <p:nvGrpSpPr>
          <p:cNvPr id="223" name="Group 6"/>
          <p:cNvGrpSpPr/>
          <p:nvPr/>
        </p:nvGrpSpPr>
        <p:grpSpPr>
          <a:xfrm>
            <a:off x="0" y="0"/>
            <a:ext cx="2327400" cy="1505520"/>
            <a:chOff x="0" y="0"/>
            <a:chExt cx="2327400" cy="1505520"/>
          </a:xfrm>
        </p:grpSpPr>
        <p:sp>
          <p:nvSpPr>
            <p:cNvPr id="224" name="Line 7"/>
            <p:cNvSpPr/>
            <p:nvPr/>
          </p:nvSpPr>
          <p:spPr>
            <a:xfrm flipH="1">
              <a:off x="0" y="0"/>
              <a:ext cx="1287360" cy="1505520"/>
            </a:xfrm>
            <a:prstGeom prst="line">
              <a:avLst/>
            </a:prstGeom>
            <a:ln w="324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" name="Line 8"/>
            <p:cNvSpPr/>
            <p:nvPr/>
          </p:nvSpPr>
          <p:spPr>
            <a:xfrm flipH="1">
              <a:off x="0" y="0"/>
              <a:ext cx="2327400" cy="120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167720" y="2930040"/>
            <a:ext cx="7043040" cy="997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0" lang="en-US" sz="3200" spc="148" strike="noStrike" cap="all">
                <a:solidFill>
                  <a:srgbClr val="ffffff"/>
                </a:solidFill>
                <a:latin typeface="Tenorite"/>
              </a:rPr>
              <a:t>Federated Learning of</a:t>
            </a:r>
            <a:br/>
            <a:r>
              <a:rPr b="0" lang="en-US" sz="3200" spc="148" strike="noStrike" cap="all">
                <a:solidFill>
                  <a:srgbClr val="ffffff"/>
                </a:solidFill>
                <a:latin typeface="Tenorite"/>
              </a:rPr>
              <a:t>Medical Image Reconstruction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838080" y="814320"/>
            <a:ext cx="5654880" cy="2047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148" strike="noStrike" cap="all">
                <a:solidFill>
                  <a:srgbClr val="000000"/>
                </a:solidFill>
                <a:latin typeface="Tenorite"/>
              </a:rPr>
              <a:t>OBJECTIVE</a:t>
            </a:r>
            <a:endParaRPr b="0" lang="en-US" sz="54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38080" y="3266640"/>
            <a:ext cx="7616160" cy="2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Create server and client applications that employ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federated learning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 to facilitate further training of existing model.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2CE2201-F16C-46BC-9381-708502E584A9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transition spd="slow"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1341000" y="416160"/>
            <a:ext cx="9952920" cy="17805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4800" spc="148" strike="noStrike" cap="all">
                <a:solidFill>
                  <a:srgbClr val="000000"/>
                </a:solidFill>
                <a:latin typeface="Tenorite"/>
              </a:rPr>
              <a:t>Summary</a:t>
            </a:r>
            <a:endParaRPr b="0" lang="en-US" sz="4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1341000" y="2458080"/>
            <a:ext cx="8920080" cy="3698280"/>
          </a:xfrm>
          <a:prstGeom prst="rect">
            <a:avLst/>
          </a:prstGeom>
          <a:noFill/>
          <a:ln>
            <a:noFill/>
          </a:ln>
        </p:spPr>
        <p:txBody>
          <a:bodyPr tIns="0">
            <a:normAutofit/>
          </a:bodyPr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“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Topographic Medical Image Reconstruction using Deep Learning” aims to create a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new 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model using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simulated 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data.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This project’s goal is to develop the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infrastructure 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to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improve 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that model using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real 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data.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61F7158-DD90-4165-98DA-A9056FED6B22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transition spd="slow">
    <p:fad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4267080" y="1615680"/>
            <a:ext cx="4332960" cy="152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0" lang="en-US" sz="3600" spc="148" strike="noStrike" cap="all">
                <a:solidFill>
                  <a:srgbClr val="ffffff"/>
                </a:solidFill>
                <a:latin typeface="Tenorite"/>
              </a:rPr>
              <a:t>Contact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4267080" y="3238200"/>
            <a:ext cx="4179240" cy="284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ffffff"/>
                </a:solidFill>
                <a:latin typeface="Tenorite"/>
              </a:rPr>
              <a:t>Joshua Sheldon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0" lang="en-US" sz="1800" spc="49" strike="noStrike">
                <a:solidFill>
                  <a:srgbClr val="ffffff"/>
                </a:solidFill>
                <a:latin typeface="Tenorite"/>
              </a:rPr>
              <a:t>jsheldon2022@my.fit.edu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9579600" y="6356520"/>
            <a:ext cx="17740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D281B8F-F353-46BD-8CDB-BD6606665278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transition spd="slow"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838080" y="353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Background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B543DB0-F921-4CFA-AE61-E861A7BF2AC1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71" name="Picture 5" descr=""/>
          <p:cNvPicPr/>
          <p:nvPr/>
        </p:nvPicPr>
        <p:blipFill>
          <a:blip r:embed="rId1"/>
          <a:srcRect l="0" t="0" r="54774" b="0"/>
          <a:stretch/>
        </p:blipFill>
        <p:spPr>
          <a:xfrm>
            <a:off x="2350440" y="2232360"/>
            <a:ext cx="2572560" cy="3570120"/>
          </a:xfrm>
          <a:prstGeom prst="rect">
            <a:avLst/>
          </a:prstGeom>
          <a:ln>
            <a:noFill/>
          </a:ln>
        </p:spPr>
      </p:pic>
      <p:sp>
        <p:nvSpPr>
          <p:cNvPr id="272" name="CustomShape 3"/>
          <p:cNvSpPr/>
          <p:nvPr/>
        </p:nvSpPr>
        <p:spPr>
          <a:xfrm>
            <a:off x="5553000" y="2678760"/>
            <a:ext cx="5313600" cy="30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This image represents a slice of the human body.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In medical contexts, we want to see inside this slice.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But how do we take a </a:t>
            </a:r>
            <a:r>
              <a:rPr b="1" lang="en-US" sz="2800" spc="-1" strike="noStrike">
                <a:solidFill>
                  <a:srgbClr val="000000"/>
                </a:solidFill>
                <a:latin typeface="Tenorite"/>
              </a:rPr>
              <a:t>“photo” </a:t>
            </a: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of this?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838080" y="6171840"/>
            <a:ext cx="8802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Fig: Analytic and Iterative Reconstruction Algorithms in SPECT, Philippe P. Bruyant, PhD</a:t>
            </a:r>
            <a:endParaRPr b="0" lang="en-US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53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Background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2DE7504-7DBF-44D1-9B80-B2E8B9C27C53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76" name="Picture 5" descr=""/>
          <p:cNvPicPr/>
          <p:nvPr/>
        </p:nvPicPr>
        <p:blipFill>
          <a:blip r:embed="rId1"/>
          <a:srcRect l="0" t="0" r="54774" b="0"/>
          <a:stretch/>
        </p:blipFill>
        <p:spPr>
          <a:xfrm>
            <a:off x="2350440" y="2232360"/>
            <a:ext cx="2572560" cy="3570120"/>
          </a:xfrm>
          <a:prstGeom prst="rect">
            <a:avLst/>
          </a:prstGeom>
          <a:ln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5553000" y="2309400"/>
            <a:ext cx="531360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We administer a gamma-emitter-labeled pharmaceutical to the patient.</a:t>
            </a:r>
            <a:endParaRPr b="0" lang="en-US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We use a gamma </a:t>
            </a:r>
            <a:r>
              <a:rPr b="1" lang="en-US" sz="2400" spc="-1" strike="noStrike">
                <a:solidFill>
                  <a:srgbClr val="000000"/>
                </a:solidFill>
                <a:latin typeface="Tenorite"/>
              </a:rPr>
              <a:t>camera</a:t>
            </a: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 that can detect radioactivity stemming from the body.</a:t>
            </a:r>
            <a:endParaRPr b="0" lang="en-US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We rotate this camera around the body to get multiple </a:t>
            </a:r>
            <a:r>
              <a:rPr b="1" lang="en-US" sz="2400" spc="-1" strike="noStrike">
                <a:solidFill>
                  <a:srgbClr val="000000"/>
                </a:solidFill>
                <a:latin typeface="Tenorite"/>
              </a:rPr>
              <a:t>angles of view.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78" name="Ink 9" descr=""/>
          <p:cNvPicPr/>
          <p:nvPr/>
        </p:nvPicPr>
        <p:blipFill>
          <a:blip r:embed="rId2"/>
          <a:stretch/>
        </p:blipFill>
        <p:spPr>
          <a:xfrm>
            <a:off x="1739160" y="1802160"/>
            <a:ext cx="3175560" cy="1502280"/>
          </a:xfrm>
          <a:prstGeom prst="rect">
            <a:avLst/>
          </a:prstGeom>
          <a:ln>
            <a:noFill/>
          </a:ln>
        </p:spPr>
      </p:pic>
      <p:sp>
        <p:nvSpPr>
          <p:cNvPr id="279" name="CustomShape 4"/>
          <p:cNvSpPr/>
          <p:nvPr/>
        </p:nvSpPr>
        <p:spPr>
          <a:xfrm>
            <a:off x="838080" y="6171840"/>
            <a:ext cx="8802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Fig: Analytic and Iterative Reconstruction Algorithms in SPECT, Philippe P. Bruyant, PhD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915840" y="1143000"/>
            <a:ext cx="3305520" cy="559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Background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B37DD09-E13D-4C1F-865B-B35D5056DAD6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82" name="Picture 8" descr=""/>
          <p:cNvPicPr/>
          <p:nvPr/>
        </p:nvPicPr>
        <p:blipFill>
          <a:blip r:embed="rId1"/>
          <a:stretch/>
        </p:blipFill>
        <p:spPr>
          <a:xfrm>
            <a:off x="4855320" y="1143000"/>
            <a:ext cx="5924520" cy="5213160"/>
          </a:xfrm>
          <a:prstGeom prst="rect">
            <a:avLst/>
          </a:prstGeom>
          <a:ln>
            <a:noFill/>
          </a:ln>
        </p:spPr>
      </p:pic>
      <p:sp>
        <p:nvSpPr>
          <p:cNvPr id="283" name="Line 3"/>
          <p:cNvSpPr/>
          <p:nvPr/>
        </p:nvSpPr>
        <p:spPr>
          <a:xfrm flipH="1">
            <a:off x="3504960" y="3228120"/>
            <a:ext cx="1304280" cy="1188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4"/>
          <p:cNvSpPr/>
          <p:nvPr/>
        </p:nvSpPr>
        <p:spPr>
          <a:xfrm rot="20413200">
            <a:off x="4674240" y="1132920"/>
            <a:ext cx="4574160" cy="2641320"/>
          </a:xfrm>
          <a:prstGeom prst="rect">
            <a:avLst/>
          </a:pr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5"/>
          <p:cNvSpPr/>
          <p:nvPr/>
        </p:nvSpPr>
        <p:spPr>
          <a:xfrm>
            <a:off x="1172880" y="3043440"/>
            <a:ext cx="237708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Gamma camera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1298880" y="4960800"/>
            <a:ext cx="2125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Patient body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" name="CustomShape 7"/>
          <p:cNvSpPr/>
          <p:nvPr/>
        </p:nvSpPr>
        <p:spPr>
          <a:xfrm>
            <a:off x="6367680" y="4174560"/>
            <a:ext cx="3100680" cy="2034000"/>
          </a:xfrm>
          <a:prstGeom prst="rect">
            <a:avLst/>
          </a:prstGeom>
          <a:noFill/>
          <a:ln w="2844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Line 8"/>
          <p:cNvSpPr/>
          <p:nvPr/>
        </p:nvSpPr>
        <p:spPr>
          <a:xfrm flipH="1">
            <a:off x="3423960" y="5191200"/>
            <a:ext cx="2943360" cy="360"/>
          </a:xfrm>
          <a:prstGeom prst="line">
            <a:avLst/>
          </a:prstGeom>
          <a:ln w="1908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9"/>
          <p:cNvSpPr/>
          <p:nvPr/>
        </p:nvSpPr>
        <p:spPr>
          <a:xfrm>
            <a:off x="957600" y="6065280"/>
            <a:ext cx="32216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enorite"/>
              </a:rPr>
              <a:t>Fig: Analytic and Iterative Reconstruction Algorithms in SPECT, Philippe P. Bruyant, PhD</a:t>
            </a:r>
            <a:endParaRPr b="0" lang="en-US" sz="12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838080" y="353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Background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703F60B-2A16-4E47-8347-A0C87480BA4C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92" name="Picture 5" descr=""/>
          <p:cNvPicPr/>
          <p:nvPr/>
        </p:nvPicPr>
        <p:blipFill>
          <a:blip r:embed="rId1"/>
          <a:srcRect l="0" t="0" r="-1831" b="0"/>
          <a:stretch/>
        </p:blipFill>
        <p:spPr>
          <a:xfrm>
            <a:off x="1240560" y="2232360"/>
            <a:ext cx="5792760" cy="3570120"/>
          </a:xfrm>
          <a:prstGeom prst="rect">
            <a:avLst/>
          </a:prstGeom>
          <a:ln>
            <a:noFill/>
          </a:ln>
        </p:spPr>
      </p:pic>
      <p:sp>
        <p:nvSpPr>
          <p:cNvPr id="293" name="CustomShape 3"/>
          <p:cNvSpPr/>
          <p:nvPr/>
        </p:nvSpPr>
        <p:spPr>
          <a:xfrm>
            <a:off x="7313400" y="2494080"/>
            <a:ext cx="3637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This gives us a unique type of image called a </a:t>
            </a:r>
            <a:r>
              <a:rPr b="1" lang="en-US" sz="2400" spc="-1" strike="noStrike">
                <a:solidFill>
                  <a:srgbClr val="000000"/>
                </a:solidFill>
                <a:latin typeface="Tenorite"/>
              </a:rPr>
              <a:t>sinogram</a:t>
            </a: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.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A sinogram is not easily readable.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Sinograms must be </a:t>
            </a:r>
            <a:r>
              <a:rPr b="1" lang="en-US" sz="2400" spc="-1" strike="noStrike">
                <a:solidFill>
                  <a:srgbClr val="000000"/>
                </a:solidFill>
                <a:latin typeface="Tenorite"/>
              </a:rPr>
              <a:t>reconstructed </a:t>
            </a:r>
            <a:r>
              <a:rPr b="0" lang="en-US" sz="2400" spc="-1" strike="noStrike">
                <a:solidFill>
                  <a:srgbClr val="000000"/>
                </a:solidFill>
                <a:latin typeface="Tenorite"/>
              </a:rPr>
              <a:t>into medical images.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838080" y="6171840"/>
            <a:ext cx="8802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Fig: Analytic and Iterative Reconstruction Algorithms in SPECT, Philippe P. Bruyant, PhD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838080" y="353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Background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F32C464-0752-46C1-BB14-FF7A760CF171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2157480" y="2388240"/>
            <a:ext cx="7876440" cy="30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Standard reconstruction algorithms are </a:t>
            </a:r>
            <a:r>
              <a:rPr b="1" lang="en-US" sz="2800" spc="-1" strike="noStrike">
                <a:solidFill>
                  <a:srgbClr val="000000"/>
                </a:solidFill>
                <a:latin typeface="Tenorite"/>
              </a:rPr>
              <a:t>slow</a:t>
            </a: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.</a:t>
            </a: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Goal of “Topographic Medical Image Reconstruction using Deep Learning”:</a:t>
            </a: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Develop a machine learning model that can reconstruct sinograms into standard 3D images </a:t>
            </a:r>
            <a:r>
              <a:rPr b="1" lang="en-US" sz="2800" spc="-1" strike="noStrike">
                <a:solidFill>
                  <a:srgbClr val="000000"/>
                </a:solidFill>
                <a:latin typeface="Tenorite"/>
              </a:rPr>
              <a:t>faster</a:t>
            </a:r>
            <a:r>
              <a:rPr b="0" lang="en-US" sz="2800" spc="-1" strike="noStrike">
                <a:solidFill>
                  <a:srgbClr val="000000"/>
                </a:solidFill>
                <a:latin typeface="Tenorite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2675160" y="916560"/>
            <a:ext cx="8419680" cy="1484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0" lang="en-US" sz="2800" spc="148" strike="noStrike" cap="all">
                <a:solidFill>
                  <a:srgbClr val="000000"/>
                </a:solidFill>
                <a:latin typeface="Tenorite"/>
              </a:rPr>
              <a:t>Problem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2675160" y="2553840"/>
            <a:ext cx="7439400" cy="3193200"/>
          </a:xfrm>
          <a:prstGeom prst="rect">
            <a:avLst/>
          </a:prstGeom>
          <a:noFill/>
          <a:ln>
            <a:noFill/>
          </a:ln>
        </p:spPr>
        <p:txBody>
          <a:bodyPr t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The current project uses </a:t>
            </a:r>
            <a:r>
              <a:rPr b="1" lang="en-US" sz="2400" spc="49" strike="noStrike">
                <a:solidFill>
                  <a:srgbClr val="000000"/>
                </a:solidFill>
                <a:latin typeface="Tenorite"/>
              </a:rPr>
              <a:t>simulated </a:t>
            </a: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data.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400" spc="49" strike="noStrike">
                <a:solidFill>
                  <a:srgbClr val="000000"/>
                </a:solidFill>
                <a:latin typeface="Tenorite"/>
              </a:rPr>
              <a:t>Real </a:t>
            </a: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data is desired for better performance.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However, gathering real data has complications: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Legal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Privacy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49" strike="noStrike">
                <a:solidFill>
                  <a:srgbClr val="000000"/>
                </a:solidFill>
                <a:latin typeface="Tenorite"/>
              </a:rPr>
              <a:t>Handling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9D6D5F0-4BB8-420D-8335-B651ADD9A905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838080" y="814320"/>
            <a:ext cx="5654880" cy="2047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148" strike="noStrike" cap="all">
                <a:solidFill>
                  <a:srgbClr val="000000"/>
                </a:solidFill>
                <a:latin typeface="Tenorite"/>
              </a:rPr>
              <a:t>Goal</a:t>
            </a:r>
            <a:endParaRPr b="0" lang="en-US" sz="54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838080" y="3266640"/>
            <a:ext cx="7616160" cy="2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Develop a set of applications that allows medical institutions to </a:t>
            </a:r>
            <a:r>
              <a:rPr b="1" lang="en-US" sz="3200" spc="49" strike="noStrike">
                <a:solidFill>
                  <a:srgbClr val="000000"/>
                </a:solidFill>
                <a:latin typeface="Tenorite"/>
              </a:rPr>
              <a:t>contribute</a:t>
            </a:r>
            <a:r>
              <a:rPr b="0" lang="en-US" sz="3200" spc="49" strike="noStrike">
                <a:solidFill>
                  <a:srgbClr val="000000"/>
                </a:solidFill>
                <a:latin typeface="Tenorite"/>
              </a:rPr>
              <a:t> to model development without the raw data ever being transferred.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C666B1D-52A4-4CB1-ACC3-54D12BD220F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transition spd="slow"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3591000" y="212400"/>
            <a:ext cx="5009400" cy="5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148" strike="noStrike" cap="all">
                <a:solidFill>
                  <a:srgbClr val="000000"/>
                </a:solidFill>
                <a:latin typeface="Tenorite"/>
              </a:rPr>
              <a:t>Approach: Federated Learning</a:t>
            </a:r>
            <a:endParaRPr b="0" lang="en-US" sz="24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10373400" y="6356520"/>
            <a:ext cx="987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1B2731F-B986-4CA3-896C-959EC22443C0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306" name="Picture 6" descr=""/>
          <p:cNvPicPr/>
          <p:nvPr/>
        </p:nvPicPr>
        <p:blipFill>
          <a:blip r:embed="rId1"/>
          <a:stretch/>
        </p:blipFill>
        <p:spPr>
          <a:xfrm>
            <a:off x="884880" y="967320"/>
            <a:ext cx="10422000" cy="492300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831240" y="6171840"/>
            <a:ext cx="880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Fig: A survey on federated learning, Zhang et al.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{1295C10E-E0DA-48E0-A9EE-2C6EB78FF840}tf67328976_win32</Template>
  <TotalTime>89</TotalTime>
  <Application>LibreOffice/6.0.7.3$Linux_X86_64 LibreOffice_project/00m0$Build-3</Application>
  <Words>352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2025-01-15T12:06:41Z</dcterms:created>
  <dc:creator>Joshua Sheldon</dc:creator>
  <dc:description/>
  <dc:language>en-US</dc:language>
  <cp:lastModifiedBy>Joshua Sheldon</cp:lastModifiedBy>
  <dcterms:modified xsi:type="dcterms:W3CDTF">2025-01-15T16:55:19Z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1</vt:i4>
  </property>
  <property fmtid="{D5CDD505-2E9C-101B-9397-08002B2CF9AE}" pid="10" name="PresentationFormat">
    <vt:lpwstr>Widescreen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12</vt:i4>
  </property>
</Properties>
</file>