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media/image6.png" ContentType="image/png"/>
  <Override PartName="/ppt/media/image4.png" ContentType="image/png"/>
  <Override PartName="/ppt/media/image3.jpeg" ContentType="image/jpeg"/>
  <Override PartName="/ppt/media/image2.jpeg" ContentType="image/jpeg"/>
  <Override PartName="/ppt/media/image5.png" ContentType="image/png"/>
  <Override PartName="/ppt/media/image1.jpeg" ContentType="image/jpe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207720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372348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3092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207720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372348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24440" y="365040"/>
            <a:ext cx="1001268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207720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372348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3092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207720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372348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24440" y="365040"/>
            <a:ext cx="1001268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207720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3723480" y="168120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3092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207720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3723480" y="2111760"/>
            <a:ext cx="15674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24440" y="365040"/>
            <a:ext cx="1001268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823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2925720" y="211176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2925720" y="1681200"/>
            <a:ext cx="237564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30920" y="2111760"/>
            <a:ext cx="4868280" cy="39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12;p2" descr=""/>
          <p:cNvPicPr/>
          <p:nvPr/>
        </p:nvPicPr>
        <p:blipFill>
          <a:blip r:embed="rId2"/>
          <a:stretch/>
        </p:blipFill>
        <p:spPr>
          <a:xfrm>
            <a:off x="5760" y="0"/>
            <a:ext cx="12179880" cy="68576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24440" y="4423680"/>
            <a:ext cx="8898120" cy="1271520"/>
          </a:xfrm>
          <a:prstGeom prst="rect">
            <a:avLst/>
          </a:prstGeom>
        </p:spPr>
        <p:txBody>
          <a:bodyPr anchor="b">
            <a:normAutofit/>
          </a:bodyPr>
          <a:p>
            <a:r>
              <a:rPr b="0" lang="en-US" sz="60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24440" y="5722560"/>
            <a:ext cx="8898120" cy="66780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Outline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2;p7" descr="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anchor="ctr">
            <a:norm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30920" y="1681200"/>
            <a:ext cx="4868280" cy="823680"/>
          </a:xfrm>
          <a:prstGeom prst="rect">
            <a:avLst/>
          </a:prstGeom>
        </p:spPr>
        <p:txBody>
          <a:bodyPr anchor="b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30920" y="2505240"/>
            <a:ext cx="4861440" cy="368424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569200" y="1681200"/>
            <a:ext cx="4868280" cy="823680"/>
          </a:xfrm>
          <a:prstGeom prst="rect">
            <a:avLst/>
          </a:prstGeom>
        </p:spPr>
        <p:txBody>
          <a:bodyPr anchor="b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5575680" y="2505240"/>
            <a:ext cx="4861440" cy="368424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24440" y="6356520"/>
            <a:ext cx="13712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2140920" y="6356520"/>
            <a:ext cx="61106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8"/>
          <p:cNvSpPr>
            <a:spLocks noGrp="1"/>
          </p:cNvSpPr>
          <p:nvPr>
            <p:ph type="body"/>
          </p:nvPr>
        </p:nvSpPr>
        <p:spPr>
          <a:xfrm>
            <a:off x="8593920" y="6356520"/>
            <a:ext cx="13712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32;p7" descr="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24440" y="365040"/>
            <a:ext cx="10012680" cy="1325160"/>
          </a:xfrm>
          <a:prstGeom prst="rect">
            <a:avLst/>
          </a:prstGeom>
        </p:spPr>
        <p:txBody>
          <a:bodyPr anchor="ctr">
            <a:norm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24440" y="1825560"/>
            <a:ext cx="10012680" cy="435096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24440" y="6356520"/>
            <a:ext cx="13712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2140920" y="6356520"/>
            <a:ext cx="61106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8593920" y="6356520"/>
            <a:ext cx="1371240" cy="364680"/>
          </a:xfrm>
          <a:prstGeom prst="rect">
            <a:avLst/>
          </a:prstGeom>
        </p:spPr>
        <p:txBody>
          <a:bodyPr anchor="ctr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mailto:egunderson2022@my.fit.edu" TargetMode="External"/><Relationship Id="rId2" Type="http://schemas.openxmlformats.org/officeDocument/2006/relationships/hyperlink" Target="mailto:tshane2022@my.fit.edu" TargetMode="External"/><Relationship Id="rId3" Type="http://schemas.openxmlformats.org/officeDocument/2006/relationships/hyperlink" Target="mailto:hruzicka2022@my.fit.edu" TargetMode="External"/><Relationship Id="rId4" Type="http://schemas.openxmlformats.org/officeDocument/2006/relationships/hyperlink" Target="mailto:dmitra@fit.edu" TargetMode="External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24440" y="4423680"/>
            <a:ext cx="8898120" cy="1271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en-US" sz="6000" spc="-1" strike="noStrike">
                <a:solidFill>
                  <a:srgbClr val="ffffff"/>
                </a:solidFill>
                <a:latin typeface="Impact"/>
                <a:ea typeface="Impact"/>
              </a:rPr>
              <a:t>Applications of Deep Learning to Medical Imaging </a:t>
            </a:r>
            <a:r>
              <a:rPr b="0" lang="en-US" sz="6000" spc="-1" strike="noStrike">
                <a:solidFill>
                  <a:srgbClr val="ffffff"/>
                </a:solidFill>
                <a:latin typeface="Impact"/>
                <a:ea typeface="Impact"/>
              </a:rPr>
              <a:t>	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24440" y="5722560"/>
            <a:ext cx="8898120" cy="667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1" lang="en-US" sz="2400" spc="-1" strike="noStrike">
                <a:solidFill>
                  <a:srgbClr val="ffffff"/>
                </a:solidFill>
                <a:latin typeface="Verdana"/>
                <a:ea typeface="Verdana"/>
              </a:rPr>
              <a:t>Evan Gunderson, Timothy Shane, Hugo Ruzicka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24440" y="365040"/>
            <a:ext cx="10012680" cy="1325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830c2c"/>
                </a:solidFill>
                <a:latin typeface="Impact"/>
                <a:ea typeface="Impact"/>
              </a:rPr>
              <a:t>Motivations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2444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Shape 3"/>
          <p:cNvSpPr txBox="1"/>
          <p:nvPr/>
        </p:nvSpPr>
        <p:spPr>
          <a:xfrm>
            <a:off x="2140920" y="6356520"/>
            <a:ext cx="61106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TextShape 4"/>
          <p:cNvSpPr txBox="1"/>
          <p:nvPr/>
        </p:nvSpPr>
        <p:spPr>
          <a:xfrm>
            <a:off x="859392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TextShape 5"/>
          <p:cNvSpPr txBox="1"/>
          <p:nvPr/>
        </p:nvSpPr>
        <p:spPr>
          <a:xfrm>
            <a:off x="755640" y="1598040"/>
            <a:ext cx="1001268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Sinogram production and reconstruction for SPECT scans with low dose and superresolution.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This covers engaging and relevant fields for group members of Biology, physics simulation, and Deep learning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Low dose increases safety of patients getting SPECT scans.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Super-resolution provides better diagnosis.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5228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24440" y="365040"/>
            <a:ext cx="1001268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830c2c"/>
                </a:solidFill>
                <a:latin typeface="Impact"/>
                <a:ea typeface="Impact"/>
              </a:rPr>
              <a:t>Current State</a:t>
            </a:r>
            <a:br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0" y="885240"/>
            <a:ext cx="12191760" cy="4797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457200" indent="-38052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Physics simulation in Gate10 to generate sinograms from patient phantoms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8052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AED architecture to reconstruct XCAT from sinograms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8052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Production of “XCAT+” from XCAT images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42444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TextShape 4"/>
          <p:cNvSpPr txBox="1"/>
          <p:nvPr/>
        </p:nvSpPr>
        <p:spPr>
          <a:xfrm>
            <a:off x="2140920" y="6356520"/>
            <a:ext cx="61106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TextShape 5"/>
          <p:cNvSpPr txBox="1"/>
          <p:nvPr/>
        </p:nvSpPr>
        <p:spPr>
          <a:xfrm>
            <a:off x="859392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Picture 2" descr=""/>
          <p:cNvPicPr/>
          <p:nvPr/>
        </p:nvPicPr>
        <p:blipFill>
          <a:blip r:embed="rId1"/>
          <a:stretch/>
        </p:blipFill>
        <p:spPr>
          <a:xfrm>
            <a:off x="411480" y="3066120"/>
            <a:ext cx="2768400" cy="3123000"/>
          </a:xfrm>
          <a:prstGeom prst="rect">
            <a:avLst/>
          </a:prstGeom>
          <a:ln>
            <a:noFill/>
          </a:ln>
        </p:spPr>
      </p:pic>
      <p:pic>
        <p:nvPicPr>
          <p:cNvPr id="139" name="Picture 10" descr=""/>
          <p:cNvPicPr/>
          <p:nvPr/>
        </p:nvPicPr>
        <p:blipFill>
          <a:blip r:embed="rId2"/>
          <a:stretch/>
        </p:blipFill>
        <p:spPr>
          <a:xfrm>
            <a:off x="8314560" y="3066120"/>
            <a:ext cx="3465360" cy="2541960"/>
          </a:xfrm>
          <a:prstGeom prst="rect">
            <a:avLst/>
          </a:prstGeom>
          <a:ln>
            <a:noFill/>
          </a:ln>
        </p:spPr>
      </p:pic>
      <p:pic>
        <p:nvPicPr>
          <p:cNvPr id="140" name="Picture 4" descr=""/>
          <p:cNvPicPr/>
          <p:nvPr/>
        </p:nvPicPr>
        <p:blipFill>
          <a:blip r:embed="rId3"/>
          <a:stretch/>
        </p:blipFill>
        <p:spPr>
          <a:xfrm>
            <a:off x="4676760" y="3823200"/>
            <a:ext cx="2838240" cy="1609200"/>
          </a:xfrm>
          <a:prstGeom prst="rect">
            <a:avLst/>
          </a:prstGeom>
          <a:ln>
            <a:noFill/>
          </a:ln>
        </p:spPr>
      </p:pic>
      <p:sp>
        <p:nvSpPr>
          <p:cNvPr id="141" name="CustomShape 6"/>
          <p:cNvSpPr/>
          <p:nvPr/>
        </p:nvSpPr>
        <p:spPr>
          <a:xfrm>
            <a:off x="3180240" y="4627800"/>
            <a:ext cx="14961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83082a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7"/>
          <p:cNvSpPr/>
          <p:nvPr/>
        </p:nvSpPr>
        <p:spPr>
          <a:xfrm flipV="1">
            <a:off x="7515360" y="4337280"/>
            <a:ext cx="799200" cy="290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83082a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24440" y="365040"/>
            <a:ext cx="10012680" cy="1325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830c2c"/>
                </a:solidFill>
                <a:latin typeface="Impact"/>
                <a:ea typeface="Impact"/>
              </a:rPr>
              <a:t>Goals/problems</a:t>
            </a:r>
            <a:br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30920" y="1681200"/>
            <a:ext cx="4867920" cy="823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1" lang="en-US" sz="2400" spc="-1" strike="noStrike">
                <a:solidFill>
                  <a:srgbClr val="830c2c"/>
                </a:solidFill>
                <a:latin typeface="Verdana"/>
                <a:ea typeface="Verdana"/>
              </a:rPr>
              <a:t>Problem/goal 1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Shape 3"/>
          <p:cNvSpPr txBox="1"/>
          <p:nvPr/>
        </p:nvSpPr>
        <p:spPr>
          <a:xfrm>
            <a:off x="430920" y="2505240"/>
            <a:ext cx="4861440" cy="3684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Sinogram reconstruction is slow and produces delays in patient diagnosis.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TextShape 4"/>
          <p:cNvSpPr txBox="1"/>
          <p:nvPr/>
        </p:nvSpPr>
        <p:spPr>
          <a:xfrm>
            <a:off x="5569200" y="1681200"/>
            <a:ext cx="4867920" cy="823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1" lang="en-US" sz="2400" spc="-1" strike="noStrike">
                <a:solidFill>
                  <a:srgbClr val="830c2c"/>
                </a:solidFill>
                <a:latin typeface="Verdana"/>
                <a:ea typeface="Verdana"/>
              </a:rPr>
              <a:t>Problem/goal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Shape 5"/>
          <p:cNvSpPr txBox="1"/>
          <p:nvPr/>
        </p:nvSpPr>
        <p:spPr>
          <a:xfrm>
            <a:off x="5575680" y="2505240"/>
            <a:ext cx="4861440" cy="3684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522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radiation exposure is harmful and it is desirable to decrease dosages for patients.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TextShape 6"/>
          <p:cNvSpPr txBox="1"/>
          <p:nvPr/>
        </p:nvSpPr>
        <p:spPr>
          <a:xfrm>
            <a:off x="42444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Shape 7"/>
          <p:cNvSpPr txBox="1"/>
          <p:nvPr/>
        </p:nvSpPr>
        <p:spPr>
          <a:xfrm>
            <a:off x="2140920" y="6356520"/>
            <a:ext cx="61106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Shape 8"/>
          <p:cNvSpPr txBox="1"/>
          <p:nvPr/>
        </p:nvSpPr>
        <p:spPr>
          <a:xfrm>
            <a:off x="859392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24440" y="365040"/>
            <a:ext cx="11390040" cy="1325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830c2c"/>
                </a:solidFill>
                <a:latin typeface="Impact"/>
                <a:ea typeface="Impact"/>
              </a:rPr>
              <a:t>Approach for new Project to Address Problems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424440" y="1724040"/>
            <a:ext cx="1001268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75960">
              <a:lnSpc>
                <a:spcPct val="9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Generate low dose sub resolution sinograms and create full size XCATs using super resolution from DNN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Likely this will demand a higher performing model with a more complex architecture or tweaks to the existing AED architecture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Possible new components such as lesion detection integrated into reconstrcution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TextShape 3"/>
          <p:cNvSpPr txBox="1"/>
          <p:nvPr/>
        </p:nvSpPr>
        <p:spPr>
          <a:xfrm>
            <a:off x="42444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Shape 4"/>
          <p:cNvSpPr txBox="1"/>
          <p:nvPr/>
        </p:nvSpPr>
        <p:spPr>
          <a:xfrm>
            <a:off x="2140920" y="6356520"/>
            <a:ext cx="61106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TextShape 5"/>
          <p:cNvSpPr txBox="1"/>
          <p:nvPr/>
        </p:nvSpPr>
        <p:spPr>
          <a:xfrm>
            <a:off x="859392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24440" y="365040"/>
            <a:ext cx="1001268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830c2c"/>
                </a:solidFill>
                <a:latin typeface="Impact"/>
                <a:ea typeface="Impact"/>
              </a:rPr>
              <a:t>Contact Info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24440" y="1893960"/>
            <a:ext cx="10120680" cy="36842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7596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Evan Gunderson, </a:t>
            </a:r>
            <a:r>
              <a:rPr b="0" lang="en-US" sz="2400" spc="-1" strike="noStrike" u="sng">
                <a:solidFill>
                  <a:srgbClr val="084771"/>
                </a:solidFill>
                <a:uFillTx/>
                <a:latin typeface="Verdana"/>
                <a:ea typeface="Verdana"/>
                <a:hlinkClick r:id="rId1"/>
              </a:rPr>
              <a:t>egunderson2022@my.fit.edu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 63204786068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Timothy Shane, </a:t>
            </a:r>
            <a:r>
              <a:rPr b="0" lang="en-US" sz="2400" spc="-1" strike="noStrike" u="sng">
                <a:solidFill>
                  <a:srgbClr val="084771"/>
                </a:solidFill>
                <a:uFillTx/>
                <a:latin typeface="Verdana"/>
                <a:ea typeface="Verdana"/>
                <a:hlinkClick r:id="rId2"/>
              </a:rPr>
              <a:t>tshane2022@my.fit.edu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Hugo Ruzicka, </a:t>
            </a:r>
            <a:r>
              <a:rPr b="0" lang="en-US" sz="2400" spc="-1" strike="noStrike" u="sng">
                <a:solidFill>
                  <a:srgbClr val="084771"/>
                </a:solidFill>
                <a:uFillTx/>
                <a:latin typeface="Verdana"/>
                <a:ea typeface="Verdana"/>
                <a:hlinkClick r:id="rId3"/>
              </a:rPr>
              <a:t>hruzicka2022@my.fit.edu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7596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Debasis Mitra, </a:t>
            </a:r>
            <a:r>
              <a:rPr b="0" lang="en-US" sz="2400" spc="-1" strike="noStrike" u="sng">
                <a:solidFill>
                  <a:srgbClr val="084771"/>
                </a:solidFill>
                <a:uFillTx/>
                <a:latin typeface="Verdana"/>
                <a:ea typeface="Verdana"/>
                <a:hlinkClick r:id="rId4"/>
              </a:rPr>
              <a:t>dmitra@fit.edu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 (advisor/mentor)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TextShape 3"/>
          <p:cNvSpPr txBox="1"/>
          <p:nvPr/>
        </p:nvSpPr>
        <p:spPr>
          <a:xfrm>
            <a:off x="42444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2140920" y="6356520"/>
            <a:ext cx="61106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TextShape 5"/>
          <p:cNvSpPr txBox="1"/>
          <p:nvPr/>
        </p:nvSpPr>
        <p:spPr>
          <a:xfrm>
            <a:off x="8593920" y="6356520"/>
            <a:ext cx="13712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0c2c"/>
      </a:accent1>
      <a:accent2>
        <a:srgbClr val="ab936c"/>
      </a:accent2>
      <a:accent3>
        <a:srgbClr val="a5a5a5"/>
      </a:accent3>
      <a:accent4>
        <a:srgbClr val="f39028"/>
      </a:accent4>
      <a:accent5>
        <a:srgbClr val="00556b"/>
      </a:accent5>
      <a:accent6>
        <a:srgbClr val="fbc544"/>
      </a:accent6>
      <a:hlink>
        <a:srgbClr val="084771"/>
      </a:hlink>
      <a:folHlink>
        <a:srgbClr val="5d226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0c2c"/>
      </a:accent1>
      <a:accent2>
        <a:srgbClr val="ab936c"/>
      </a:accent2>
      <a:accent3>
        <a:srgbClr val="a5a5a5"/>
      </a:accent3>
      <a:accent4>
        <a:srgbClr val="f39028"/>
      </a:accent4>
      <a:accent5>
        <a:srgbClr val="00556b"/>
      </a:accent5>
      <a:accent6>
        <a:srgbClr val="fbc544"/>
      </a:accent6>
      <a:hlink>
        <a:srgbClr val="084771"/>
      </a:hlink>
      <a:folHlink>
        <a:srgbClr val="5d226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0c2c"/>
      </a:accent1>
      <a:accent2>
        <a:srgbClr val="ab936c"/>
      </a:accent2>
      <a:accent3>
        <a:srgbClr val="a5a5a5"/>
      </a:accent3>
      <a:accent4>
        <a:srgbClr val="f39028"/>
      </a:accent4>
      <a:accent5>
        <a:srgbClr val="00556b"/>
      </a:accent5>
      <a:accent6>
        <a:srgbClr val="fbc544"/>
      </a:accent6>
      <a:hlink>
        <a:srgbClr val="084771"/>
      </a:hlink>
      <a:folHlink>
        <a:srgbClr val="5d226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LibreOffice/6.0.7.3$Linux_X86_64 LibreOffice_project/00m0$Build-3</Application>
  <Words>226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>Evan Gunderson</cp:lastModifiedBy>
  <dcterms:modified xsi:type="dcterms:W3CDTF">2025-08-20T15:05:21Z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