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60" r:id="rId4"/>
    <p:sldId id="256" r:id="rId5"/>
    <p:sldId id="259" r:id="rId6"/>
    <p:sldId id="261" r:id="rId7"/>
    <p:sldId id="265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70"/>
    <p:restoredTop sz="92867"/>
  </p:normalViewPr>
  <p:slideViewPr>
    <p:cSldViewPr snapToGrid="0" snapToObjects="1">
      <p:cViewPr varScale="1">
        <p:scale>
          <a:sx n="116" d="100"/>
          <a:sy n="116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26866-F1B9-574D-931F-2A2EFCDF09F0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6ED6A-6AE2-814C-8E5B-38F97D22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9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07A03-565D-9540-9A81-DB92E3AE6C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4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30C3D-B2FC-3F48-9CE7-9AE0BA7C0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2998D-958B-0543-9BDC-A3679DDC7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3A22-CD5C-5243-B45F-6FB605DD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6BF9-42DF-1E45-9256-9D18FFF1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D3584-2D03-944D-86C1-CFC5FCF9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5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49DD-94A4-F64E-9BE2-E009B3A9E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64417-A73C-F349-9686-048C024FF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4857E-111F-3D4E-8FC1-72CF86D40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7089C-4634-B046-8585-CC43660B9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DEE02-77AF-D342-84CD-AD3859B3A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B5C5E6-4825-1F47-A9A0-9ABBA4C8A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0B4FF1-DC2C-0E4A-92D4-7B4FDCEBB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F5CBD-2D51-0E47-92F1-0FBC9077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7A954-E3F7-2747-99E9-C06991C3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A88B7-DD9F-194C-82F7-17328FD4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5FDD-BB52-7143-BBAE-FA690540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340D-926F-0B42-9ED2-36C80672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3154D-D902-9A42-AC18-B584687E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F2C72-2E3C-004C-A463-41572989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E75B8-58A3-BA43-A080-0982FD00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6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035C-2822-944D-96A3-CB1F022B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50F08-539E-9345-9DB9-A62739F69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46F9B-9B7B-2D42-B730-8F46B474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BEA39-2CA6-2943-AE45-F6B7405E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1DC44-A803-A342-93AA-F8648050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74DC-3F56-C84D-90F9-1F622FAF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1BC14-D4E3-E44D-BD34-37B66C0D5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988C9-56D8-FA4C-9A4F-69C46E976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70E3D-97C2-7240-B069-C86BDA77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0BF76-1229-9B4E-9DEC-105646E5F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723C-8FB0-AB4D-9688-E3C5502F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1F51-CE65-5047-AD18-82C593A4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4CDE4-EA71-F546-8836-6A1B25137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0A753-C25A-874E-BC63-7B549151D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54922-07C2-C945-A97F-2129656E6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2FB90-C4A6-4E4E-8117-B97FB68AB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3C5A9F-C67C-2448-A6D3-39DB83BF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725B5-4E1F-FE41-8742-BA79DCC3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D90E6-9261-7B4C-A1AB-398C003E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1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E67E-28F9-0743-9673-BD70CD04E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2ABD7-7621-E54B-B443-4BDA26FD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A84C9-B4EE-CC40-990A-70679204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60DA4-8F2A-974C-B582-BBA5754C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0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97130-4FE9-5F48-9EB9-272360E1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2348D-9EAF-F947-A269-295431C5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80771-ED46-5E46-BF2E-4FA5542F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E00AC-575E-EA4A-A1C8-C78B9FCF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28D68-C88C-D34C-B2AE-BE765C0A9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6D012-A4F3-6F47-A4F3-78F3E1287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02D29-FEBB-A043-B197-C78258A8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4916B-840B-774C-9477-EA0134FB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3A740-F46C-4D48-AAA4-5D42F379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7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6652-1FD5-2B4F-96CD-F2473691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19047-541F-A342-BAF1-FF71158FD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B7244-04B2-514E-BBE5-50467FC6A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887F-CD50-BE4E-9DA9-48E37C54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E2044-14C8-8C4C-AC11-7AECCB8E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0FC5F-BA5A-FA4A-940C-D37D53F3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2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13E87-8E51-5D42-B7AD-43544126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A60A1-862F-1546-8835-E9AD783B1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FFD74-D55D-D641-8662-D2148CD97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205BB-B531-0249-A6D6-9D7C81C94118}" type="datetimeFigureOut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A6169-855D-744C-86B8-3B0810832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9548C-E1D5-E044-B3C7-4053BCDC0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E7153-4F82-9747-95E2-E074DCD61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5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techreport.com/r.x/2009_12_3_Intel_shows_experimental_48core_singlechip_cloud_computer/48core_chip_il.jpg" TargetMode="External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9C47-4C18-9447-BA60-DCC26B47F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Projects for Autonomous </a:t>
            </a:r>
            <a:r>
              <a:rPr lang="en-US" dirty="0" err="1"/>
              <a:t>Cyberfacturing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BBC1B-178F-804D-B6BA-432D4265F4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Siddhartha Bhattacharyya, FIT</a:t>
            </a:r>
            <a:endParaRPr lang="en-US" dirty="0"/>
          </a:p>
          <a:p>
            <a:r>
              <a:rPr lang="en-US" dirty="0"/>
              <a:t>Mike Newton, </a:t>
            </a:r>
            <a:r>
              <a:rPr lang="en-US" dirty="0" err="1"/>
              <a:t>Sciperio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7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E5A9-2A38-164C-A5A2-225EB0C7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based Expert System for </a:t>
            </a:r>
            <a:r>
              <a:rPr lang="en-US" dirty="0" err="1"/>
              <a:t>Cyberfacturing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1A3B8-57C9-144C-9CD6-35C3FD327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358900"/>
            <a:ext cx="10960100" cy="53975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Objective:</a:t>
            </a:r>
            <a:r>
              <a:rPr lang="en-US" dirty="0"/>
              <a:t> Design of a Digital Twin for </a:t>
            </a:r>
            <a:r>
              <a:rPr lang="en-US" dirty="0" err="1"/>
              <a:t>Cyberfacturing</a:t>
            </a:r>
            <a:endParaRPr lang="en-US" dirty="0"/>
          </a:p>
          <a:p>
            <a:r>
              <a:rPr lang="en-US" dirty="0"/>
              <a:t>Build models that enables automated analysis of the design towards recipe for manufacturing </a:t>
            </a:r>
          </a:p>
          <a:p>
            <a:r>
              <a:rPr lang="en-US" dirty="0"/>
              <a:t>AI related to knowledge representation for automated reasoning </a:t>
            </a:r>
          </a:p>
          <a:p>
            <a:pPr lvl="1"/>
            <a:r>
              <a:rPr lang="en-US" dirty="0"/>
              <a:t>Creation of library, databases for storing knowledge, rules for the expert system (Cognitive architecture) </a:t>
            </a:r>
          </a:p>
          <a:p>
            <a:pPr lvl="2"/>
            <a:r>
              <a:rPr lang="en-US" dirty="0"/>
              <a:t>Materials</a:t>
            </a:r>
          </a:p>
          <a:p>
            <a:pPr lvl="2"/>
            <a:r>
              <a:rPr lang="en-US" dirty="0"/>
              <a:t>Processes</a:t>
            </a:r>
          </a:p>
          <a:p>
            <a:pPr lvl="2"/>
            <a:r>
              <a:rPr lang="en-US" dirty="0"/>
              <a:t>Function</a:t>
            </a:r>
          </a:p>
          <a:p>
            <a:r>
              <a:rPr lang="en-US" dirty="0"/>
              <a:t>Systems design based on developing architecture for expert system for </a:t>
            </a:r>
            <a:r>
              <a:rPr lang="en-US" dirty="0" err="1"/>
              <a:t>cybermanufacturing</a:t>
            </a:r>
            <a:endParaRPr lang="en-US" dirty="0"/>
          </a:p>
          <a:p>
            <a:r>
              <a:rPr lang="en-US" dirty="0"/>
              <a:t>Example: CubeSat, wearables (IOT) alerting emergency service for hurricane, </a:t>
            </a:r>
            <a:r>
              <a:rPr lang="en-US" dirty="0" err="1"/>
              <a:t>Ninjaflex</a:t>
            </a:r>
            <a:r>
              <a:rPr lang="en-US" dirty="0"/>
              <a:t>…</a:t>
            </a:r>
          </a:p>
          <a:p>
            <a:r>
              <a:rPr lang="en-US" dirty="0"/>
              <a:t>Finally, perform automated analysis to indicate whether a product can be printed or not</a:t>
            </a:r>
          </a:p>
        </p:txBody>
      </p:sp>
    </p:spTree>
    <p:extLst>
      <p:ext uri="{BB962C8B-B14F-4D97-AF65-F5344CB8AC3E}">
        <p14:creationId xmlns:p14="http://schemas.microsoft.com/office/powerpoint/2010/main" val="358409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015" y="108016"/>
            <a:ext cx="1103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5597"/>
                </a:solidFill>
              </a:rPr>
              <a:t>A Hierarchy of System Packaging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738595"/>
            <a:ext cx="12192000" cy="123926"/>
            <a:chOff x="0" y="2969319"/>
            <a:chExt cx="12192000" cy="12392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4117" b="30588"/>
            <a:stretch/>
          </p:blipFill>
          <p:spPr>
            <a:xfrm>
              <a:off x="0" y="2986297"/>
              <a:ext cx="12192000" cy="1069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5445" y="2986297"/>
              <a:ext cx="262698" cy="10694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5273" y="2977055"/>
              <a:ext cx="262698" cy="10694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5617" y="2977054"/>
              <a:ext cx="262698" cy="10694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0243" y="2977053"/>
              <a:ext cx="262698" cy="1069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0587" y="2982027"/>
              <a:ext cx="262698" cy="10694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0415" y="2972785"/>
              <a:ext cx="262698" cy="10694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0759" y="2972784"/>
              <a:ext cx="262698" cy="10694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5385" y="2982831"/>
              <a:ext cx="262698" cy="1069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5729" y="2982833"/>
              <a:ext cx="262698" cy="10694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5557" y="2973591"/>
              <a:ext cx="262698" cy="10694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5901" y="2973590"/>
              <a:ext cx="262698" cy="10694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0527" y="2973589"/>
              <a:ext cx="262698" cy="10694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0871" y="2978563"/>
              <a:ext cx="262698" cy="10694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699" y="2969321"/>
              <a:ext cx="262698" cy="10694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1043" y="2969320"/>
              <a:ext cx="262698" cy="10694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5669" y="2969319"/>
              <a:ext cx="262698" cy="106947"/>
            </a:xfrm>
            <a:prstGeom prst="rect">
              <a:avLst/>
            </a:prstGeom>
          </p:spPr>
        </p:pic>
      </p:grpSp>
      <p:sp>
        <p:nvSpPr>
          <p:cNvPr id="26" name="Right Arrow 25"/>
          <p:cNvSpPr/>
          <p:nvPr/>
        </p:nvSpPr>
        <p:spPr>
          <a:xfrm rot="2004519">
            <a:off x="167409" y="2854325"/>
            <a:ext cx="6513513" cy="996950"/>
          </a:xfrm>
          <a:prstGeom prst="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3263901" y="1997075"/>
            <a:ext cx="1427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MS PGothic" pitchFamily="34" charset="-128"/>
              </a:rPr>
              <a:t>Packaged Die</a:t>
            </a:r>
          </a:p>
        </p:txBody>
      </p:sp>
      <p:sp>
        <p:nvSpPr>
          <p:cNvPr id="54" name="TextBox 19"/>
          <p:cNvSpPr txBox="1">
            <a:spLocks noChangeArrowheads="1"/>
          </p:cNvSpPr>
          <p:nvPr/>
        </p:nvSpPr>
        <p:spPr bwMode="auto">
          <a:xfrm>
            <a:off x="7346951" y="6048376"/>
            <a:ext cx="2536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Packaged Rack Assembly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0417" y="898789"/>
            <a:ext cx="8629113" cy="5447110"/>
            <a:chOff x="1524000" y="993379"/>
            <a:chExt cx="8629113" cy="544711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663" y="993379"/>
              <a:ext cx="3219450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" descr="http://serversandcomputers.com/uploaded/products/15_a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976" y="4746626"/>
              <a:ext cx="2117725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" descr="http://personalpages.manchester.ac.uk/staff/p.dudek/scamp_tin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350" y="1912939"/>
              <a:ext cx="10429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6" descr="See full size imag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63" y="1171576"/>
              <a:ext cx="6477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6" descr="http://images.pennnet.com/articles/mae/thm/th_0510mae_digital04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39" y="3000376"/>
              <a:ext cx="2117725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ight Arrow 47"/>
            <p:cNvSpPr>
              <a:spLocks noChangeArrowheads="1"/>
            </p:cNvSpPr>
            <p:nvPr/>
          </p:nvSpPr>
          <p:spPr bwMode="auto">
            <a:xfrm rot="-5400000">
              <a:off x="7927182" y="3340894"/>
              <a:ext cx="1127125" cy="998538"/>
            </a:xfrm>
            <a:prstGeom prst="rightArrow">
              <a:avLst>
                <a:gd name="adj1" fmla="val 50000"/>
                <a:gd name="adj2" fmla="val 27530"/>
              </a:avLst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540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49" name="Picture 14" descr="http://www.globalsecurity.org/military/library/policy/navy/ntsp/Image1988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538" y="4073525"/>
              <a:ext cx="2563812" cy="23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14"/>
            <p:cNvSpPr txBox="1">
              <a:spLocks noChangeArrowheads="1"/>
            </p:cNvSpPr>
            <p:nvPr/>
          </p:nvSpPr>
          <p:spPr bwMode="auto">
            <a:xfrm>
              <a:off x="2519363" y="1138239"/>
              <a:ext cx="9763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  <a:ea typeface="MS PGothic" pitchFamily="34" charset="-128"/>
                </a:rPr>
                <a:t>Bare Die</a:t>
              </a:r>
            </a:p>
          </p:txBody>
        </p:sp>
        <p:sp>
          <p:nvSpPr>
            <p:cNvPr id="52" name="TextBox 17"/>
            <p:cNvSpPr txBox="1">
              <a:spLocks noChangeArrowheads="1"/>
            </p:cNvSpPr>
            <p:nvPr/>
          </p:nvSpPr>
          <p:spPr bwMode="auto">
            <a:xfrm>
              <a:off x="1781175" y="4603750"/>
              <a:ext cx="36718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  <a:ea typeface="MS PGothic" pitchFamily="34" charset="-128"/>
                </a:rPr>
                <a:t>Packaged Circuit Board Sub Assembly</a:t>
              </a:r>
            </a:p>
          </p:txBody>
        </p:sp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1524000" y="1157288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  <a:ea typeface="MS PGothic" pitchFamily="34" charset="-128"/>
                </a:rPr>
                <a:t>$</a:t>
              </a:r>
            </a:p>
          </p:txBody>
        </p:sp>
        <p:sp>
          <p:nvSpPr>
            <p:cNvPr id="57" name="Text Box 17"/>
            <p:cNvSpPr txBox="1">
              <a:spLocks noChangeArrowheads="1"/>
            </p:cNvSpPr>
            <p:nvPr/>
          </p:nvSpPr>
          <p:spPr bwMode="auto">
            <a:xfrm>
              <a:off x="1752601" y="2060575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  <a:ea typeface="MS PGothic" pitchFamily="34" charset="-128"/>
                </a:rPr>
                <a:t>$</a:t>
              </a:r>
            </a:p>
          </p:txBody>
        </p:sp>
        <p:sp>
          <p:nvSpPr>
            <p:cNvPr id="58" name="Text Box 18"/>
            <p:cNvSpPr txBox="1">
              <a:spLocks noChangeArrowheads="1"/>
            </p:cNvSpPr>
            <p:nvPr/>
          </p:nvSpPr>
          <p:spPr bwMode="auto">
            <a:xfrm>
              <a:off x="1905001" y="3481389"/>
              <a:ext cx="40957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ea typeface="MS PGothic" pitchFamily="34" charset="-128"/>
                </a:rPr>
                <a:t>$</a:t>
              </a:r>
            </a:p>
          </p:txBody>
        </p:sp>
        <p:sp>
          <p:nvSpPr>
            <p:cNvPr id="59" name="Text Box 19"/>
            <p:cNvSpPr txBox="1">
              <a:spLocks noChangeArrowheads="1"/>
            </p:cNvSpPr>
            <p:nvPr/>
          </p:nvSpPr>
          <p:spPr bwMode="auto">
            <a:xfrm>
              <a:off x="3200401" y="5235576"/>
              <a:ext cx="466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0000"/>
                  </a:solidFill>
                  <a:ea typeface="MS PGothic" pitchFamily="34" charset="-128"/>
                </a:rPr>
                <a:t>$</a:t>
              </a:r>
            </a:p>
          </p:txBody>
        </p:sp>
        <p:sp>
          <p:nvSpPr>
            <p:cNvPr id="60" name="Text Box 20"/>
            <p:cNvSpPr txBox="1">
              <a:spLocks noChangeArrowheads="1"/>
            </p:cNvSpPr>
            <p:nvPr/>
          </p:nvSpPr>
          <p:spPr bwMode="auto">
            <a:xfrm>
              <a:off x="6781801" y="5538788"/>
              <a:ext cx="523875" cy="82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4800" b="1">
                  <a:solidFill>
                    <a:srgbClr val="FF0000"/>
                  </a:solidFill>
                  <a:ea typeface="MS PGothic" pitchFamily="34" charset="-128"/>
                </a:rPr>
                <a:t>$</a:t>
              </a:r>
            </a:p>
          </p:txBody>
        </p:sp>
        <p:sp>
          <p:nvSpPr>
            <p:cNvPr id="61" name="Text Box 21"/>
            <p:cNvSpPr txBox="1">
              <a:spLocks noChangeArrowheads="1"/>
            </p:cNvSpPr>
            <p:nvPr/>
          </p:nvSpPr>
          <p:spPr bwMode="auto">
            <a:xfrm>
              <a:off x="6400800" y="1752601"/>
              <a:ext cx="608012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6000" b="1" dirty="0">
                  <a:solidFill>
                    <a:srgbClr val="FF0000"/>
                  </a:solidFill>
                  <a:ea typeface="MS PGothic" pitchFamily="34" charset="-128"/>
                </a:rPr>
                <a:t>$</a:t>
              </a:r>
            </a:p>
          </p:txBody>
        </p:sp>
        <p:sp>
          <p:nvSpPr>
            <p:cNvPr id="63" name="Rectangle 23"/>
            <p:cNvSpPr>
              <a:spLocks noChangeArrowheads="1"/>
            </p:cNvSpPr>
            <p:nvPr/>
          </p:nvSpPr>
          <p:spPr bwMode="auto">
            <a:xfrm>
              <a:off x="3587750" y="1106489"/>
              <a:ext cx="282808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2813"/>
              <a:r>
                <a:rPr lang="en-US" sz="2400" b="1" i="1">
                  <a:solidFill>
                    <a:srgbClr val="323272"/>
                  </a:solidFill>
                </a:rPr>
                <a:t>Package of Packages</a:t>
              </a:r>
            </a:p>
          </p:txBody>
        </p:sp>
      </p:grpSp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2654177" y="6342321"/>
            <a:ext cx="7367587" cy="46166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prstClr val="white"/>
                </a:solidFill>
              </a:rPr>
              <a:t>Design the Box – Fill the Box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8113529" y="3362494"/>
            <a:ext cx="1259868" cy="78166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Goal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450587" y="3362494"/>
            <a:ext cx="271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25% cost savings</a:t>
            </a:r>
          </a:p>
          <a:p>
            <a:r>
              <a:rPr lang="en-US" sz="2400" b="1" dirty="0"/>
              <a:t>15% weight savings </a:t>
            </a:r>
          </a:p>
        </p:txBody>
      </p:sp>
      <p:sp>
        <p:nvSpPr>
          <p:cNvPr id="53" name="TextBox 18"/>
          <p:cNvSpPr txBox="1">
            <a:spLocks noChangeArrowheads="1"/>
          </p:cNvSpPr>
          <p:nvPr/>
        </p:nvSpPr>
        <p:spPr bwMode="auto">
          <a:xfrm>
            <a:off x="136256" y="5847061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ea typeface="MS PGothic" pitchFamily="34" charset="-128"/>
              </a:rPr>
              <a:t>Packaged Chassis Assembly</a:t>
            </a:r>
          </a:p>
        </p:txBody>
      </p:sp>
    </p:spTree>
    <p:extLst>
      <p:ext uri="{BB962C8B-B14F-4D97-AF65-F5344CB8AC3E}">
        <p14:creationId xmlns:p14="http://schemas.microsoft.com/office/powerpoint/2010/main" val="2238534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9C47-4C18-9447-BA60-DCC26B47F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80" y="27195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Cybersecurity with Lightening data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96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4FCF-207D-DDDB-0288-C7849D30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status</a:t>
            </a:r>
          </a:p>
        </p:txBody>
      </p:sp>
      <p:pic>
        <p:nvPicPr>
          <p:cNvPr id="4" name="Google Shape;59;p1">
            <a:extLst>
              <a:ext uri="{FF2B5EF4-FFF2-40B4-BE49-F238E27FC236}">
                <a16:creationId xmlns:a16="http://schemas.microsoft.com/office/drawing/2014/main" id="{D319CCFF-DE6C-81C0-FDF8-0C7FF3B9F2C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1825625"/>
            <a:ext cx="568064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;p1">
            <a:extLst>
              <a:ext uri="{FF2B5EF4-FFF2-40B4-BE49-F238E27FC236}">
                <a16:creationId xmlns:a16="http://schemas.microsoft.com/office/drawing/2014/main" id="{236CA54E-1522-53D5-338E-60CC4EC94C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41" y="1825625"/>
            <a:ext cx="6107141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849CC4-A530-031C-F6BE-8B2A25D2932E}"/>
              </a:ext>
            </a:extLst>
          </p:cNvPr>
          <p:cNvSpPr txBox="1"/>
          <p:nvPr/>
        </p:nvSpPr>
        <p:spPr>
          <a:xfrm>
            <a:off x="333633" y="1388825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Random unique key is generated for encryption</a:t>
            </a:r>
          </a:p>
        </p:txBody>
      </p:sp>
    </p:spTree>
    <p:extLst>
      <p:ext uri="{BB962C8B-B14F-4D97-AF65-F5344CB8AC3E}">
        <p14:creationId xmlns:p14="http://schemas.microsoft.com/office/powerpoint/2010/main" val="720585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27F6-CF56-7E45-8876-B64E36F6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90389-F45B-0AED-C306-903C4689D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8E0000"/>
              </a:buClr>
              <a:buSzPts val="4800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Provide our random number generators via a python library instead of a web application. This would allow for easier implementation and use of our generated seed values. 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E0000"/>
              </a:buClr>
              <a:buSzPts val="4800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Include a dropdown list of encryption algorithms to be utilized from our web application that would be seeded by our weighted lightning data.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E0000"/>
              </a:buClr>
              <a:buSzPts val="4800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Implanting a rolling data base of constantly updating lightning strikes. 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E0000"/>
              </a:buClr>
              <a:buSzPts val="4800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Implementing a rest API for our web application for easier pulling of keys.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E0000"/>
              </a:buClr>
              <a:buSzPts val="4800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Optimizing key generation process through more in-depth hashing algorithms through the data base as well as implementing a more efficient duplicate key prevention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6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9C47-4C18-9447-BA60-DCC26B47F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80" y="27195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Autonomous Cognitive Agent Flying Aircraft in </a:t>
            </a:r>
            <a:r>
              <a:rPr lang="en-US" dirty="0" err="1"/>
              <a:t>Xplane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4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6A458-3B95-191B-79C4-D1561C8E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1373" y="21513"/>
            <a:ext cx="12734745" cy="1325563"/>
          </a:xfrm>
        </p:spPr>
        <p:txBody>
          <a:bodyPr/>
          <a:lstStyle/>
          <a:p>
            <a:pPr algn="ctr"/>
            <a:r>
              <a:rPr lang="en-US" dirty="0"/>
              <a:t>Intelligent Cognitive Autonomous Agent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BC04AD-E220-2208-E4FF-CFF9AAE37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4423"/>
            <a:ext cx="5663960" cy="4649727"/>
          </a:xfrm>
        </p:spPr>
        <p:txBody>
          <a:bodyPr>
            <a:normAutofit/>
          </a:bodyPr>
          <a:lstStyle/>
          <a:p>
            <a:r>
              <a:rPr lang="en-US" sz="2200" dirty="0"/>
              <a:t>Learning enabled autonomous agents are controlling or coordinating autonomous systems in collaboration with humans to execute day-to-day activities</a:t>
            </a:r>
          </a:p>
          <a:p>
            <a:pPr lvl="1"/>
            <a:r>
              <a:rPr lang="en-US" sz="1800" dirty="0"/>
              <a:t>There is a need to characterize the human contribution to safety and identify key safety parameters for agents to address new potential failure modes. </a:t>
            </a:r>
          </a:p>
          <a:p>
            <a:pPr lvl="1"/>
            <a:endParaRPr lang="en-US" sz="1800" dirty="0"/>
          </a:p>
          <a:p>
            <a:r>
              <a:rPr lang="en-US" sz="2200" dirty="0"/>
              <a:t>Agents need to be designed to maneuver both weather and population density</a:t>
            </a:r>
          </a:p>
          <a:p>
            <a:pPr lvl="1"/>
            <a:r>
              <a:rPr lang="en-US" sz="1800" dirty="0"/>
              <a:t>Extend the present framework by learning pilot preferences based on context to decide which feature to give more weight?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5220C-3CC4-5704-5327-652BF88F7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" y="5883330"/>
            <a:ext cx="2185358" cy="974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8C1D7C-A85B-AFB8-2F52-8A04A098D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95"/>
          <a:stretch/>
        </p:blipFill>
        <p:spPr>
          <a:xfrm>
            <a:off x="7018324" y="1419458"/>
            <a:ext cx="4717895" cy="2580783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F0652E9-A2F7-78CE-9802-6C97144744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1921" b="1407"/>
          <a:stretch/>
        </p:blipFill>
        <p:spPr>
          <a:xfrm>
            <a:off x="7400744" y="4149311"/>
            <a:ext cx="3953056" cy="25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17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13273</TotalTime>
  <Words>367</Words>
  <Application>Microsoft Macintosh PowerPoint</Application>
  <PresentationFormat>Widescreen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Projects for Autonomous Cyberfacturing</vt:lpstr>
      <vt:lpstr>AI based Expert System for Cyberfacturing</vt:lpstr>
      <vt:lpstr>PowerPoint Presentation</vt:lpstr>
      <vt:lpstr>Project Cybersecurity with Lightening data </vt:lpstr>
      <vt:lpstr>Present status</vt:lpstr>
      <vt:lpstr>Possible extensions</vt:lpstr>
      <vt:lpstr>Project Autonomous Cognitive Agent Flying Aircraft in Xplane </vt:lpstr>
      <vt:lpstr>Intelligent Cognitive Autonomous Agent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Siddhartha Bhattacharyya</dc:creator>
  <cp:lastModifiedBy>Siddhartha Bhattacharyya</cp:lastModifiedBy>
  <cp:revision>53</cp:revision>
  <dcterms:created xsi:type="dcterms:W3CDTF">2019-04-29T14:31:36Z</dcterms:created>
  <dcterms:modified xsi:type="dcterms:W3CDTF">2023-08-22T23:10:57Z</dcterms:modified>
</cp:coreProperties>
</file>